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0" r:id="rId1"/>
  </p:sldMasterIdLst>
  <p:notesMasterIdLst>
    <p:notesMasterId r:id="rId50"/>
  </p:notesMasterIdLst>
  <p:handoutMasterIdLst>
    <p:handoutMasterId r:id="rId51"/>
  </p:handoutMasterIdLst>
  <p:sldIdLst>
    <p:sldId id="440" r:id="rId2"/>
    <p:sldId id="436" r:id="rId3"/>
    <p:sldId id="438" r:id="rId4"/>
    <p:sldId id="448" r:id="rId5"/>
    <p:sldId id="446" r:id="rId6"/>
    <p:sldId id="447" r:id="rId7"/>
    <p:sldId id="449" r:id="rId8"/>
    <p:sldId id="443" r:id="rId9"/>
    <p:sldId id="435" r:id="rId10"/>
    <p:sldId id="450" r:id="rId11"/>
    <p:sldId id="451" r:id="rId12"/>
    <p:sldId id="411" r:id="rId13"/>
    <p:sldId id="439" r:id="rId14"/>
    <p:sldId id="437" r:id="rId15"/>
    <p:sldId id="452" r:id="rId16"/>
    <p:sldId id="444" r:id="rId17"/>
    <p:sldId id="454" r:id="rId18"/>
    <p:sldId id="456" r:id="rId19"/>
    <p:sldId id="457" r:id="rId20"/>
    <p:sldId id="458" r:id="rId21"/>
    <p:sldId id="459" r:id="rId22"/>
    <p:sldId id="460" r:id="rId23"/>
    <p:sldId id="461" r:id="rId24"/>
    <p:sldId id="462" r:id="rId25"/>
    <p:sldId id="463" r:id="rId26"/>
    <p:sldId id="464" r:id="rId27"/>
    <p:sldId id="465" r:id="rId28"/>
    <p:sldId id="466" r:id="rId29"/>
    <p:sldId id="467" r:id="rId30"/>
    <p:sldId id="468" r:id="rId31"/>
    <p:sldId id="469" r:id="rId32"/>
    <p:sldId id="471" r:id="rId33"/>
    <p:sldId id="473" r:id="rId34"/>
    <p:sldId id="475" r:id="rId35"/>
    <p:sldId id="476" r:id="rId36"/>
    <p:sldId id="477" r:id="rId37"/>
    <p:sldId id="478" r:id="rId38"/>
    <p:sldId id="479" r:id="rId39"/>
    <p:sldId id="480" r:id="rId40"/>
    <p:sldId id="481" r:id="rId41"/>
    <p:sldId id="482" r:id="rId42"/>
    <p:sldId id="483" r:id="rId43"/>
    <p:sldId id="484" r:id="rId44"/>
    <p:sldId id="485" r:id="rId45"/>
    <p:sldId id="486" r:id="rId46"/>
    <p:sldId id="487" r:id="rId47"/>
    <p:sldId id="488" r:id="rId48"/>
    <p:sldId id="489" r:id="rId49"/>
  </p:sldIdLst>
  <p:sldSz cx="9144000" cy="6858000" type="screen4x3"/>
  <p:notesSz cx="7026275" cy="9312275"/>
  <p:custShowLst>
    <p:custShow name="Criminal Loop" id="0">
      <p:sldLst>
        <p:sld r:id="rId13"/>
      </p:sldLst>
    </p:custShow>
  </p:custShowLst>
  <p:defaultTextStyle>
    <a:defPPr>
      <a:defRPr lang="en-US"/>
    </a:defPPr>
    <a:lvl1pPr algn="l" rtl="0" fontAlgn="base">
      <a:spcBef>
        <a:spcPct val="0"/>
      </a:spcBef>
      <a:spcAft>
        <a:spcPct val="0"/>
      </a:spcAft>
      <a:defRPr sz="3600" kern="1200">
        <a:solidFill>
          <a:schemeClr val="tx1"/>
        </a:solidFill>
        <a:latin typeface="Arial" charset="0"/>
        <a:ea typeface="+mn-ea"/>
        <a:cs typeface="Arial" charset="0"/>
      </a:defRPr>
    </a:lvl1pPr>
    <a:lvl2pPr marL="457200" algn="l" rtl="0" fontAlgn="base">
      <a:spcBef>
        <a:spcPct val="0"/>
      </a:spcBef>
      <a:spcAft>
        <a:spcPct val="0"/>
      </a:spcAft>
      <a:defRPr sz="3600" kern="1200">
        <a:solidFill>
          <a:schemeClr val="tx1"/>
        </a:solidFill>
        <a:latin typeface="Arial" charset="0"/>
        <a:ea typeface="+mn-ea"/>
        <a:cs typeface="Arial" charset="0"/>
      </a:defRPr>
    </a:lvl2pPr>
    <a:lvl3pPr marL="914400" algn="l" rtl="0" fontAlgn="base">
      <a:spcBef>
        <a:spcPct val="0"/>
      </a:spcBef>
      <a:spcAft>
        <a:spcPct val="0"/>
      </a:spcAft>
      <a:defRPr sz="3600" kern="1200">
        <a:solidFill>
          <a:schemeClr val="tx1"/>
        </a:solidFill>
        <a:latin typeface="Arial" charset="0"/>
        <a:ea typeface="+mn-ea"/>
        <a:cs typeface="Arial" charset="0"/>
      </a:defRPr>
    </a:lvl3pPr>
    <a:lvl4pPr marL="1371600" algn="l" rtl="0" fontAlgn="base">
      <a:spcBef>
        <a:spcPct val="0"/>
      </a:spcBef>
      <a:spcAft>
        <a:spcPct val="0"/>
      </a:spcAft>
      <a:defRPr sz="3600" kern="1200">
        <a:solidFill>
          <a:schemeClr val="tx1"/>
        </a:solidFill>
        <a:latin typeface="Arial" charset="0"/>
        <a:ea typeface="+mn-ea"/>
        <a:cs typeface="Arial" charset="0"/>
      </a:defRPr>
    </a:lvl4pPr>
    <a:lvl5pPr marL="1828800" algn="l" rtl="0" fontAlgn="base">
      <a:spcBef>
        <a:spcPct val="0"/>
      </a:spcBef>
      <a:spcAft>
        <a:spcPct val="0"/>
      </a:spcAft>
      <a:defRPr sz="3600" kern="1200">
        <a:solidFill>
          <a:schemeClr val="tx1"/>
        </a:solidFill>
        <a:latin typeface="Arial" charset="0"/>
        <a:ea typeface="+mn-ea"/>
        <a:cs typeface="Arial" charset="0"/>
      </a:defRPr>
    </a:lvl5pPr>
    <a:lvl6pPr marL="2286000" algn="l" defTabSz="914400" rtl="0" eaLnBrk="1" latinLnBrk="0" hangingPunct="1">
      <a:defRPr sz="3600" kern="1200">
        <a:solidFill>
          <a:schemeClr val="tx1"/>
        </a:solidFill>
        <a:latin typeface="Arial" charset="0"/>
        <a:ea typeface="+mn-ea"/>
        <a:cs typeface="Arial" charset="0"/>
      </a:defRPr>
    </a:lvl6pPr>
    <a:lvl7pPr marL="2743200" algn="l" defTabSz="914400" rtl="0" eaLnBrk="1" latinLnBrk="0" hangingPunct="1">
      <a:defRPr sz="3600" kern="1200">
        <a:solidFill>
          <a:schemeClr val="tx1"/>
        </a:solidFill>
        <a:latin typeface="Arial" charset="0"/>
        <a:ea typeface="+mn-ea"/>
        <a:cs typeface="Arial" charset="0"/>
      </a:defRPr>
    </a:lvl7pPr>
    <a:lvl8pPr marL="3200400" algn="l" defTabSz="914400" rtl="0" eaLnBrk="1" latinLnBrk="0" hangingPunct="1">
      <a:defRPr sz="3600" kern="1200">
        <a:solidFill>
          <a:schemeClr val="tx1"/>
        </a:solidFill>
        <a:latin typeface="Arial" charset="0"/>
        <a:ea typeface="+mn-ea"/>
        <a:cs typeface="Arial" charset="0"/>
      </a:defRPr>
    </a:lvl8pPr>
    <a:lvl9pPr marL="3657600" algn="l" defTabSz="914400" rtl="0" eaLnBrk="1" latinLnBrk="0" hangingPunct="1">
      <a:defRPr sz="3600"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rgbClr val="FF0000"/>
    </p:penClr>
  </p:showPr>
  <p:clrMru>
    <a:srgbClr val="5F5F5F"/>
    <a:srgbClr val="000099"/>
    <a:srgbClr val="CC00FF"/>
    <a:srgbClr val="0066CC"/>
    <a:srgbClr val="66CCFF"/>
    <a:srgbClr val="EAEAEA"/>
    <a:srgbClr val="FF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0732" autoAdjust="0"/>
    <p:restoredTop sz="75592" autoAdjust="0"/>
  </p:normalViewPr>
  <p:slideViewPr>
    <p:cSldViewPr>
      <p:cViewPr>
        <p:scale>
          <a:sx n="75" d="100"/>
          <a:sy n="75" d="100"/>
        </p:scale>
        <p:origin x="-822" y="-3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556"/>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3044825" cy="466725"/>
          </a:xfrm>
          <a:prstGeom prst="rect">
            <a:avLst/>
          </a:prstGeom>
          <a:noFill/>
          <a:ln w="9525">
            <a:noFill/>
            <a:miter lim="800000"/>
            <a:headEnd/>
            <a:tailEnd/>
          </a:ln>
          <a:effectLst/>
        </p:spPr>
        <p:txBody>
          <a:bodyPr vert="horz" wrap="square" lIns="93343" tIns="46672" rIns="93343" bIns="46672" numCol="1" anchor="t" anchorCtr="0" compatLnSpc="1">
            <a:prstTxWarp prst="textNoShape">
              <a:avLst/>
            </a:prstTxWarp>
          </a:bodyPr>
          <a:lstStyle>
            <a:lvl1pPr defTabSz="933450">
              <a:defRPr sz="1200">
                <a:cs typeface="+mn-cs"/>
              </a:defRPr>
            </a:lvl1pPr>
          </a:lstStyle>
          <a:p>
            <a:pPr>
              <a:defRPr/>
            </a:pPr>
            <a:endParaRPr lang="en-US"/>
          </a:p>
        </p:txBody>
      </p:sp>
      <p:sp>
        <p:nvSpPr>
          <p:cNvPr id="22531" name="Rectangle 3"/>
          <p:cNvSpPr>
            <a:spLocks noGrp="1" noChangeArrowheads="1"/>
          </p:cNvSpPr>
          <p:nvPr>
            <p:ph type="dt" sz="quarter" idx="1"/>
          </p:nvPr>
        </p:nvSpPr>
        <p:spPr bwMode="auto">
          <a:xfrm>
            <a:off x="3979863" y="0"/>
            <a:ext cx="3044825" cy="466725"/>
          </a:xfrm>
          <a:prstGeom prst="rect">
            <a:avLst/>
          </a:prstGeom>
          <a:noFill/>
          <a:ln w="9525">
            <a:noFill/>
            <a:miter lim="800000"/>
            <a:headEnd/>
            <a:tailEnd/>
          </a:ln>
          <a:effectLst/>
        </p:spPr>
        <p:txBody>
          <a:bodyPr vert="horz" wrap="square" lIns="93343" tIns="46672" rIns="93343" bIns="46672" numCol="1" anchor="t" anchorCtr="0" compatLnSpc="1">
            <a:prstTxWarp prst="textNoShape">
              <a:avLst/>
            </a:prstTxWarp>
          </a:bodyPr>
          <a:lstStyle>
            <a:lvl1pPr algn="r" defTabSz="933450">
              <a:defRPr sz="1200">
                <a:cs typeface="+mn-cs"/>
              </a:defRPr>
            </a:lvl1pPr>
          </a:lstStyle>
          <a:p>
            <a:pPr>
              <a:defRPr/>
            </a:pPr>
            <a:endParaRPr lang="en-US"/>
          </a:p>
        </p:txBody>
      </p:sp>
      <p:sp>
        <p:nvSpPr>
          <p:cNvPr id="22532" name="Rectangle 4"/>
          <p:cNvSpPr>
            <a:spLocks noGrp="1" noChangeArrowheads="1"/>
          </p:cNvSpPr>
          <p:nvPr>
            <p:ph type="ftr" sz="quarter" idx="2"/>
          </p:nvPr>
        </p:nvSpPr>
        <p:spPr bwMode="auto">
          <a:xfrm>
            <a:off x="0" y="8843963"/>
            <a:ext cx="3044825" cy="466725"/>
          </a:xfrm>
          <a:prstGeom prst="rect">
            <a:avLst/>
          </a:prstGeom>
          <a:noFill/>
          <a:ln w="9525">
            <a:noFill/>
            <a:miter lim="800000"/>
            <a:headEnd/>
            <a:tailEnd/>
          </a:ln>
          <a:effectLst/>
        </p:spPr>
        <p:txBody>
          <a:bodyPr vert="horz" wrap="square" lIns="93343" tIns="46672" rIns="93343" bIns="46672" numCol="1" anchor="b" anchorCtr="0" compatLnSpc="1">
            <a:prstTxWarp prst="textNoShape">
              <a:avLst/>
            </a:prstTxWarp>
          </a:bodyPr>
          <a:lstStyle>
            <a:lvl1pPr defTabSz="933450">
              <a:defRPr sz="1200">
                <a:cs typeface="+mn-cs"/>
              </a:defRPr>
            </a:lvl1pPr>
          </a:lstStyle>
          <a:p>
            <a:pPr>
              <a:defRPr/>
            </a:pPr>
            <a:endParaRPr lang="en-US"/>
          </a:p>
        </p:txBody>
      </p:sp>
      <p:sp>
        <p:nvSpPr>
          <p:cNvPr id="22533" name="Rectangle 5"/>
          <p:cNvSpPr>
            <a:spLocks noGrp="1" noChangeArrowheads="1"/>
          </p:cNvSpPr>
          <p:nvPr>
            <p:ph type="sldNum" sz="quarter" idx="3"/>
          </p:nvPr>
        </p:nvSpPr>
        <p:spPr bwMode="auto">
          <a:xfrm>
            <a:off x="3979863" y="8843963"/>
            <a:ext cx="3044825" cy="466725"/>
          </a:xfrm>
          <a:prstGeom prst="rect">
            <a:avLst/>
          </a:prstGeom>
          <a:noFill/>
          <a:ln w="9525">
            <a:noFill/>
            <a:miter lim="800000"/>
            <a:headEnd/>
            <a:tailEnd/>
          </a:ln>
          <a:effectLst/>
        </p:spPr>
        <p:txBody>
          <a:bodyPr vert="horz" wrap="square" lIns="93343" tIns="46672" rIns="93343" bIns="46672" numCol="1" anchor="b" anchorCtr="0" compatLnSpc="1">
            <a:prstTxWarp prst="textNoShape">
              <a:avLst/>
            </a:prstTxWarp>
          </a:bodyPr>
          <a:lstStyle>
            <a:lvl1pPr algn="r" defTabSz="933450">
              <a:defRPr sz="1200">
                <a:cs typeface="+mn-cs"/>
              </a:defRPr>
            </a:lvl1pPr>
          </a:lstStyle>
          <a:p>
            <a:pPr>
              <a:defRPr/>
            </a:pPr>
            <a:fld id="{3899297E-CC60-4FB8-A5EC-CAB4587AC8CC}"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22" name="Rectangle 2"/>
          <p:cNvSpPr>
            <a:spLocks noGrp="1" noChangeArrowheads="1"/>
          </p:cNvSpPr>
          <p:nvPr>
            <p:ph type="hdr" sz="quarter"/>
          </p:nvPr>
        </p:nvSpPr>
        <p:spPr bwMode="auto">
          <a:xfrm>
            <a:off x="0" y="0"/>
            <a:ext cx="3044825" cy="466725"/>
          </a:xfrm>
          <a:prstGeom prst="rect">
            <a:avLst/>
          </a:prstGeom>
          <a:noFill/>
          <a:ln w="9525">
            <a:noFill/>
            <a:miter lim="800000"/>
            <a:headEnd/>
            <a:tailEnd/>
          </a:ln>
          <a:effectLst/>
        </p:spPr>
        <p:txBody>
          <a:bodyPr vert="horz" wrap="square" lIns="91603" tIns="45803" rIns="91603" bIns="45803" numCol="1" anchor="t" anchorCtr="0" compatLnSpc="1">
            <a:prstTxWarp prst="textNoShape">
              <a:avLst/>
            </a:prstTxWarp>
          </a:bodyPr>
          <a:lstStyle>
            <a:lvl1pPr defTabSz="915988">
              <a:defRPr sz="1200">
                <a:cs typeface="+mn-cs"/>
              </a:defRPr>
            </a:lvl1pPr>
          </a:lstStyle>
          <a:p>
            <a:pPr>
              <a:defRPr/>
            </a:pPr>
            <a:endParaRPr lang="en-US"/>
          </a:p>
        </p:txBody>
      </p:sp>
      <p:sp>
        <p:nvSpPr>
          <p:cNvPr id="133123" name="Rectangle 3"/>
          <p:cNvSpPr>
            <a:spLocks noGrp="1" noChangeArrowheads="1"/>
          </p:cNvSpPr>
          <p:nvPr>
            <p:ph type="dt" idx="1"/>
          </p:nvPr>
        </p:nvSpPr>
        <p:spPr bwMode="auto">
          <a:xfrm>
            <a:off x="3979863" y="0"/>
            <a:ext cx="3044825" cy="466725"/>
          </a:xfrm>
          <a:prstGeom prst="rect">
            <a:avLst/>
          </a:prstGeom>
          <a:noFill/>
          <a:ln w="9525">
            <a:noFill/>
            <a:miter lim="800000"/>
            <a:headEnd/>
            <a:tailEnd/>
          </a:ln>
          <a:effectLst/>
        </p:spPr>
        <p:txBody>
          <a:bodyPr vert="horz" wrap="square" lIns="91603" tIns="45803" rIns="91603" bIns="45803" numCol="1" anchor="t" anchorCtr="0" compatLnSpc="1">
            <a:prstTxWarp prst="textNoShape">
              <a:avLst/>
            </a:prstTxWarp>
          </a:bodyPr>
          <a:lstStyle>
            <a:lvl1pPr algn="r" defTabSz="915988">
              <a:defRPr sz="1200">
                <a:cs typeface="+mn-cs"/>
              </a:defRPr>
            </a:lvl1pPr>
          </a:lstStyle>
          <a:p>
            <a:pPr>
              <a:defRPr/>
            </a:pPr>
            <a:endParaRPr lang="en-US"/>
          </a:p>
        </p:txBody>
      </p:sp>
      <p:sp>
        <p:nvSpPr>
          <p:cNvPr id="14340" name="Rectangle 4"/>
          <p:cNvSpPr>
            <a:spLocks noGrp="1" noRot="1" noChangeAspect="1" noChangeArrowheads="1" noTextEdit="1"/>
          </p:cNvSpPr>
          <p:nvPr>
            <p:ph type="sldImg" idx="2"/>
          </p:nvPr>
        </p:nvSpPr>
        <p:spPr bwMode="auto">
          <a:xfrm>
            <a:off x="1184275" y="696913"/>
            <a:ext cx="4659313" cy="3494087"/>
          </a:xfrm>
          <a:prstGeom prst="rect">
            <a:avLst/>
          </a:prstGeom>
          <a:noFill/>
          <a:ln w="9525">
            <a:solidFill>
              <a:srgbClr val="000000"/>
            </a:solidFill>
            <a:miter lim="800000"/>
            <a:headEnd/>
            <a:tailEnd/>
          </a:ln>
        </p:spPr>
      </p:sp>
      <p:sp>
        <p:nvSpPr>
          <p:cNvPr id="133125" name="Rectangle 5"/>
          <p:cNvSpPr>
            <a:spLocks noGrp="1" noChangeArrowheads="1"/>
          </p:cNvSpPr>
          <p:nvPr>
            <p:ph type="body" sz="quarter" idx="3"/>
          </p:nvPr>
        </p:nvSpPr>
        <p:spPr bwMode="auto">
          <a:xfrm>
            <a:off x="703263" y="4424363"/>
            <a:ext cx="5619750" cy="4191000"/>
          </a:xfrm>
          <a:prstGeom prst="rect">
            <a:avLst/>
          </a:prstGeom>
          <a:noFill/>
          <a:ln w="9525">
            <a:noFill/>
            <a:miter lim="800000"/>
            <a:headEnd/>
            <a:tailEnd/>
          </a:ln>
          <a:effectLst/>
        </p:spPr>
        <p:txBody>
          <a:bodyPr vert="horz" wrap="square" lIns="91603" tIns="45803" rIns="91603" bIns="45803"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33126" name="Rectangle 6"/>
          <p:cNvSpPr>
            <a:spLocks noGrp="1" noChangeArrowheads="1"/>
          </p:cNvSpPr>
          <p:nvPr>
            <p:ph type="ftr" sz="quarter" idx="4"/>
          </p:nvPr>
        </p:nvSpPr>
        <p:spPr bwMode="auto">
          <a:xfrm>
            <a:off x="0" y="8843963"/>
            <a:ext cx="3044825" cy="466725"/>
          </a:xfrm>
          <a:prstGeom prst="rect">
            <a:avLst/>
          </a:prstGeom>
          <a:noFill/>
          <a:ln w="9525">
            <a:noFill/>
            <a:miter lim="800000"/>
            <a:headEnd/>
            <a:tailEnd/>
          </a:ln>
          <a:effectLst/>
        </p:spPr>
        <p:txBody>
          <a:bodyPr vert="horz" wrap="square" lIns="91603" tIns="45803" rIns="91603" bIns="45803" numCol="1" anchor="b" anchorCtr="0" compatLnSpc="1">
            <a:prstTxWarp prst="textNoShape">
              <a:avLst/>
            </a:prstTxWarp>
          </a:bodyPr>
          <a:lstStyle>
            <a:lvl1pPr defTabSz="915988">
              <a:defRPr sz="1200">
                <a:cs typeface="+mn-cs"/>
              </a:defRPr>
            </a:lvl1pPr>
          </a:lstStyle>
          <a:p>
            <a:pPr>
              <a:defRPr/>
            </a:pPr>
            <a:endParaRPr lang="en-US"/>
          </a:p>
        </p:txBody>
      </p:sp>
      <p:sp>
        <p:nvSpPr>
          <p:cNvPr id="133127" name="Rectangle 7"/>
          <p:cNvSpPr>
            <a:spLocks noGrp="1" noChangeArrowheads="1"/>
          </p:cNvSpPr>
          <p:nvPr>
            <p:ph type="sldNum" sz="quarter" idx="5"/>
          </p:nvPr>
        </p:nvSpPr>
        <p:spPr bwMode="auto">
          <a:xfrm>
            <a:off x="3979863" y="8843963"/>
            <a:ext cx="3044825" cy="466725"/>
          </a:xfrm>
          <a:prstGeom prst="rect">
            <a:avLst/>
          </a:prstGeom>
          <a:noFill/>
          <a:ln w="9525">
            <a:noFill/>
            <a:miter lim="800000"/>
            <a:headEnd/>
            <a:tailEnd/>
          </a:ln>
          <a:effectLst/>
        </p:spPr>
        <p:txBody>
          <a:bodyPr vert="horz" wrap="square" lIns="91603" tIns="45803" rIns="91603" bIns="45803" numCol="1" anchor="b" anchorCtr="0" compatLnSpc="1">
            <a:prstTxWarp prst="textNoShape">
              <a:avLst/>
            </a:prstTxWarp>
          </a:bodyPr>
          <a:lstStyle>
            <a:lvl1pPr algn="r" defTabSz="915988">
              <a:defRPr sz="1200">
                <a:cs typeface="+mn-cs"/>
              </a:defRPr>
            </a:lvl1pPr>
          </a:lstStyle>
          <a:p>
            <a:pPr>
              <a:defRPr/>
            </a:pPr>
            <a:fld id="{8A299568-35BD-4A9E-9E0A-C824A6AC4F2C}"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www.computerworld.com/action/article.do?command=viewArticleBasic&amp;arti"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Rot="1" noChangeAspect="1" noChangeArrowheads="1" noTextEdit="1"/>
          </p:cNvSpPr>
          <p:nvPr>
            <p:ph type="sldImg"/>
          </p:nvPr>
        </p:nvSpPr>
        <p:spPr>
          <a:xfrm>
            <a:off x="1187450" y="700088"/>
            <a:ext cx="4651375" cy="3489325"/>
          </a:xfrm>
          <a:ln/>
        </p:spPr>
      </p:sp>
      <p:sp>
        <p:nvSpPr>
          <p:cNvPr id="18434" name="Rectangle 3"/>
          <p:cNvSpPr>
            <a:spLocks noGrp="1" noChangeArrowheads="1"/>
          </p:cNvSpPr>
          <p:nvPr>
            <p:ph type="body" idx="1"/>
          </p:nvPr>
        </p:nvSpPr>
        <p:spPr>
          <a:xfrm>
            <a:off x="703263" y="4422775"/>
            <a:ext cx="5619750" cy="4191000"/>
          </a:xfrm>
          <a:noFill/>
          <a:ln/>
        </p:spPr>
        <p:txBody>
          <a:bodyPr/>
          <a:lstStyle/>
          <a:p>
            <a:pPr>
              <a:lnSpc>
                <a:spcPct val="80000"/>
              </a:lnSpc>
            </a:pPr>
            <a:endParaRPr lang="en-US" sz="90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noChangeArrowheads="1" noTextEdit="1"/>
          </p:cNvSpPr>
          <p:nvPr>
            <p:ph type="sldImg"/>
          </p:nvPr>
        </p:nvSpPr>
        <p:spPr>
          <a:xfrm>
            <a:off x="1187450" y="700088"/>
            <a:ext cx="4651375" cy="3489325"/>
          </a:xfrm>
          <a:ln/>
        </p:spPr>
      </p:sp>
      <p:sp>
        <p:nvSpPr>
          <p:cNvPr id="20482" name="Rectangle 3"/>
          <p:cNvSpPr>
            <a:spLocks noGrp="1" noChangeArrowheads="1"/>
          </p:cNvSpPr>
          <p:nvPr>
            <p:ph type="body" idx="1"/>
          </p:nvPr>
        </p:nvSpPr>
        <p:spPr>
          <a:xfrm>
            <a:off x="703263" y="4422775"/>
            <a:ext cx="5619750" cy="4191000"/>
          </a:xfrm>
          <a:noFill/>
          <a:ln/>
        </p:spPr>
        <p:txBody>
          <a:bodyPr/>
          <a:lstStyle/>
          <a:p>
            <a:pPr>
              <a:lnSpc>
                <a:spcPct val="80000"/>
              </a:lnSpc>
            </a:pPr>
            <a:endParaRPr lang="en-US" sz="90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noTextEdit="1"/>
          </p:cNvSpPr>
          <p:nvPr>
            <p:ph type="sldImg"/>
          </p:nvPr>
        </p:nvSpPr>
        <p:spPr>
          <a:xfrm>
            <a:off x="1611313" y="466725"/>
            <a:ext cx="3724275" cy="2792413"/>
          </a:xfrm>
          <a:ln/>
        </p:spPr>
      </p:sp>
      <p:sp>
        <p:nvSpPr>
          <p:cNvPr id="22530" name="Rectangle 3"/>
          <p:cNvSpPr>
            <a:spLocks noGrp="1" noChangeArrowheads="1"/>
          </p:cNvSpPr>
          <p:nvPr>
            <p:ph type="body" idx="1"/>
          </p:nvPr>
        </p:nvSpPr>
        <p:spPr>
          <a:xfrm>
            <a:off x="146050" y="3413125"/>
            <a:ext cx="6732588" cy="5511800"/>
          </a:xfrm>
          <a:noFill/>
          <a:ln/>
        </p:spPr>
        <p:txBody>
          <a:bodyPr/>
          <a:lstStyle/>
          <a:p>
            <a:endParaRPr lang="en-US" sz="90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ChangeArrowheads="1" noTextEdit="1"/>
          </p:cNvSpPr>
          <p:nvPr>
            <p:ph type="sldImg"/>
          </p:nvPr>
        </p:nvSpPr>
        <p:spPr>
          <a:xfrm>
            <a:off x="1611313" y="466725"/>
            <a:ext cx="3724275" cy="2792413"/>
          </a:xfrm>
          <a:ln/>
        </p:spPr>
      </p:sp>
      <p:sp>
        <p:nvSpPr>
          <p:cNvPr id="24578" name="Rectangle 3"/>
          <p:cNvSpPr>
            <a:spLocks noGrp="1" noChangeArrowheads="1"/>
          </p:cNvSpPr>
          <p:nvPr>
            <p:ph type="body" idx="1"/>
          </p:nvPr>
        </p:nvSpPr>
        <p:spPr>
          <a:xfrm>
            <a:off x="146050" y="3413125"/>
            <a:ext cx="6732588" cy="5511800"/>
          </a:xfrm>
          <a:noFill/>
          <a:ln/>
        </p:spPr>
        <p:txBody>
          <a:bodyPr/>
          <a:lstStyle/>
          <a:p>
            <a:endParaRPr lang="en-US" sz="90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Rot="1" noChangeAspect="1" noChangeArrowheads="1" noTextEdit="1"/>
          </p:cNvSpPr>
          <p:nvPr>
            <p:ph type="sldImg"/>
          </p:nvPr>
        </p:nvSpPr>
        <p:spPr>
          <a:xfrm>
            <a:off x="1611313" y="466725"/>
            <a:ext cx="3724275" cy="2792413"/>
          </a:xfrm>
          <a:ln/>
        </p:spPr>
      </p:sp>
      <p:sp>
        <p:nvSpPr>
          <p:cNvPr id="26626" name="Rectangle 3"/>
          <p:cNvSpPr>
            <a:spLocks noGrp="1" noChangeArrowheads="1"/>
          </p:cNvSpPr>
          <p:nvPr>
            <p:ph type="body" idx="1"/>
          </p:nvPr>
        </p:nvSpPr>
        <p:spPr>
          <a:xfrm>
            <a:off x="146050" y="3413125"/>
            <a:ext cx="6732588" cy="5511800"/>
          </a:xfrm>
          <a:noFill/>
          <a:ln/>
        </p:spPr>
        <p:txBody>
          <a:bodyPr/>
          <a:lstStyle/>
          <a:p>
            <a:endParaRPr lang="en-US" sz="90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Rot="1" noChangeAspect="1" noChangeArrowheads="1" noTextEdit="1"/>
          </p:cNvSpPr>
          <p:nvPr>
            <p:ph type="sldImg"/>
          </p:nvPr>
        </p:nvSpPr>
        <p:spPr>
          <a:xfrm>
            <a:off x="1187450" y="700088"/>
            <a:ext cx="4651375" cy="3489325"/>
          </a:xfrm>
          <a:ln/>
        </p:spPr>
      </p:sp>
      <p:sp>
        <p:nvSpPr>
          <p:cNvPr id="28674" name="Rectangle 3"/>
          <p:cNvSpPr>
            <a:spLocks noGrp="1" noChangeArrowheads="1"/>
          </p:cNvSpPr>
          <p:nvPr>
            <p:ph type="body" idx="1"/>
          </p:nvPr>
        </p:nvSpPr>
        <p:spPr>
          <a:xfrm>
            <a:off x="703263" y="4422775"/>
            <a:ext cx="5619750" cy="4191000"/>
          </a:xfrm>
          <a:noFill/>
          <a:ln/>
        </p:spPr>
        <p:txBody>
          <a:bodyPr/>
          <a:lstStyle/>
          <a:p>
            <a:pPr>
              <a:lnSpc>
                <a:spcPct val="80000"/>
              </a:lnSpc>
            </a:pPr>
            <a:r>
              <a:rPr lang="en-US" sz="900" smtClean="0"/>
              <a:t>Chen Ing-Hau, the author of the infamous CIH virus, has been detained by authorities in Taiwan. </a:t>
            </a:r>
          </a:p>
          <a:p>
            <a:pPr>
              <a:lnSpc>
                <a:spcPct val="80000"/>
              </a:lnSpc>
            </a:pPr>
            <a:r>
              <a:rPr lang="en-US" sz="900" smtClean="0"/>
              <a:t>The virus, which triggers on the anniversary of the Chernobyl nuclear disaster, caused over $250 million damage in South Korea alone last year, infecting a quarter of a million computers according to government reports. </a:t>
            </a:r>
          </a:p>
          <a:p>
            <a:pPr>
              <a:lnSpc>
                <a:spcPct val="80000"/>
              </a:lnSpc>
            </a:pPr>
            <a:endParaRPr lang="en-US" sz="900" smtClean="0"/>
          </a:p>
          <a:p>
            <a:pPr>
              <a:lnSpc>
                <a:spcPct val="80000"/>
              </a:lnSpc>
            </a:pPr>
            <a:r>
              <a:rPr lang="en-US" sz="900" smtClean="0"/>
              <a:t>David Smith - Wrote the Melissa virus</a:t>
            </a:r>
          </a:p>
          <a:p>
            <a:pPr>
              <a:lnSpc>
                <a:spcPct val="80000"/>
              </a:lnSpc>
            </a:pPr>
            <a:endParaRPr lang="en-US" sz="900" smtClean="0"/>
          </a:p>
          <a:p>
            <a:pPr>
              <a:lnSpc>
                <a:spcPct val="80000"/>
              </a:lnSpc>
            </a:pPr>
            <a:r>
              <a:rPr lang="en-US" sz="900" smtClean="0"/>
              <a:t>Joseph McElroy, 18, from Woodford Green in East London, showed signs of relief after Judge Andrew Goymer sentenced him to 200 hours community service for breaking into an unclassified network at Fermilab </a:t>
            </a:r>
          </a:p>
          <a:p>
            <a:pPr>
              <a:lnSpc>
                <a:spcPct val="80000"/>
              </a:lnSpc>
            </a:pPr>
            <a:endParaRPr lang="en-US" sz="900" smtClean="0"/>
          </a:p>
          <a:p>
            <a:pPr>
              <a:lnSpc>
                <a:spcPct val="80000"/>
              </a:lnSpc>
            </a:pPr>
            <a:r>
              <a:rPr lang="en-US" sz="900" smtClean="0"/>
              <a:t>Jeffrey Lee Parson wrote a variant of Blaster (script kiddie)</a:t>
            </a:r>
          </a:p>
          <a:p>
            <a:pPr>
              <a:lnSpc>
                <a:spcPct val="80000"/>
              </a:lnSpc>
            </a:pPr>
            <a:endParaRPr lang="en-US" sz="90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ChangeArrowheads="1" noTextEdit="1"/>
          </p:cNvSpPr>
          <p:nvPr>
            <p:ph type="sldImg"/>
          </p:nvPr>
        </p:nvSpPr>
        <p:spPr>
          <a:xfrm>
            <a:off x="1185863" y="698500"/>
            <a:ext cx="4656137" cy="3492500"/>
          </a:xfrm>
          <a:ln/>
        </p:spPr>
      </p:sp>
      <p:sp>
        <p:nvSpPr>
          <p:cNvPr id="30722" name="Rectangle 3"/>
          <p:cNvSpPr>
            <a:spLocks noGrp="1" noChangeArrowheads="1"/>
          </p:cNvSpPr>
          <p:nvPr>
            <p:ph type="body" idx="1"/>
          </p:nvPr>
        </p:nvSpPr>
        <p:spPr>
          <a:xfrm>
            <a:off x="703263" y="4422775"/>
            <a:ext cx="5619750" cy="4191000"/>
          </a:xfrm>
          <a:noFill/>
          <a:ln/>
        </p:spPr>
        <p:txBody>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Rot="1" noChangeAspect="1" noChangeArrowheads="1" noTextEdit="1"/>
          </p:cNvSpPr>
          <p:nvPr>
            <p:ph type="sldImg"/>
          </p:nvPr>
        </p:nvSpPr>
        <p:spPr>
          <a:xfrm>
            <a:off x="1187450" y="700088"/>
            <a:ext cx="4651375" cy="3489325"/>
          </a:xfrm>
          <a:ln/>
        </p:spPr>
      </p:sp>
      <p:sp>
        <p:nvSpPr>
          <p:cNvPr id="32770" name="Rectangle 3"/>
          <p:cNvSpPr>
            <a:spLocks noGrp="1" noChangeArrowheads="1"/>
          </p:cNvSpPr>
          <p:nvPr>
            <p:ph type="body" idx="1"/>
          </p:nvPr>
        </p:nvSpPr>
        <p:spPr>
          <a:xfrm>
            <a:off x="703263" y="4422775"/>
            <a:ext cx="5619750" cy="4191000"/>
          </a:xfrm>
          <a:noFill/>
          <a:ln/>
        </p:spPr>
        <p:txBody>
          <a:bodyPr/>
          <a:lstStyle/>
          <a:p>
            <a:pPr>
              <a:lnSpc>
                <a:spcPct val="80000"/>
              </a:lnSpc>
            </a:pPr>
            <a:r>
              <a:rPr lang="en-US" sz="2800" smtClean="0"/>
              <a:t>==</a:t>
            </a:r>
          </a:p>
          <a:p>
            <a:pPr>
              <a:lnSpc>
                <a:spcPct val="80000"/>
              </a:lnSpc>
            </a:pPr>
            <a:r>
              <a:rPr lang="en-US" sz="2800" smtClean="0"/>
              <a:t>Brian Salcedo – Hacked Lowes Home Improvement via wireless AP accessed from a car in their parking lot</a:t>
            </a:r>
          </a:p>
          <a:p>
            <a:pPr>
              <a:lnSpc>
                <a:spcPct val="80000"/>
              </a:lnSpc>
            </a:pPr>
            <a:endParaRPr lang="en-US" sz="2800" smtClean="0"/>
          </a:p>
          <a:p>
            <a:pPr>
              <a:lnSpc>
                <a:spcPct val="80000"/>
              </a:lnSpc>
            </a:pPr>
            <a:endParaRPr lang="en-US" sz="2800" smtClean="0"/>
          </a:p>
          <a:p>
            <a:pPr>
              <a:lnSpc>
                <a:spcPct val="80000"/>
              </a:lnSpc>
            </a:pPr>
            <a:endParaRPr lang="en-US" sz="2800" smtClean="0"/>
          </a:p>
          <a:p>
            <a:pPr>
              <a:lnSpc>
                <a:spcPct val="80000"/>
              </a:lnSpc>
            </a:pPr>
            <a:r>
              <a:rPr lang="en-US" sz="900" smtClean="0"/>
              <a:t>Jeremy Jaynes (SPAM KING) of Raleigh, N.C., was convicted on three counts of using deceptive routing information in sending bulk commercial e-mail. </a:t>
            </a:r>
          </a:p>
          <a:p>
            <a:pPr>
              <a:lnSpc>
                <a:spcPct val="80000"/>
              </a:lnSpc>
            </a:pPr>
            <a:r>
              <a:rPr lang="en-US" sz="900" smtClean="0"/>
              <a:t>grossed more than $24 million in various e-mail scams.</a:t>
            </a:r>
          </a:p>
          <a:p>
            <a:pPr>
              <a:lnSpc>
                <a:spcPct val="80000"/>
              </a:lnSpc>
            </a:pPr>
            <a:endParaRPr lang="en-US" sz="900" smtClean="0"/>
          </a:p>
          <a:p>
            <a:pPr>
              <a:lnSpc>
                <a:spcPct val="80000"/>
              </a:lnSpc>
            </a:pPr>
            <a:r>
              <a:rPr lang="en-US" sz="900" smtClean="0"/>
              <a:t>In August 2004, a federal grand jury in Los Angeles indicted Saad "Jay" Echouafni, 37, the chief executive officer of Orbit Communication in Sudbury, Massachusetts--a competitor of Expert Satellite. The indictment alleges that Echouafni and a business partner hired a clutch of computer hackers to launch the DDoS attacks against Expert Satellite and other companies. </a:t>
            </a:r>
          </a:p>
          <a:p>
            <a:pPr>
              <a:lnSpc>
                <a:spcPct val="80000"/>
              </a:lnSpc>
            </a:pPr>
            <a:endParaRPr lang="en-US" sz="900" smtClean="0"/>
          </a:p>
          <a:p>
            <a:pPr>
              <a:lnSpc>
                <a:spcPct val="80000"/>
              </a:lnSpc>
            </a:pPr>
            <a:r>
              <a:rPr lang="en-US" sz="900" smtClean="0"/>
              <a:t>Andrew Schwarmkoff, 28, was arraigned in a Boston-area District Court on multiple counts of fraud, identity theft, larceny, and receiving stolen goods, the </a:t>
            </a:r>
            <a:r>
              <a:rPr lang="en-US" sz="900" i="1" smtClean="0"/>
              <a:t>Boston Herald</a:t>
            </a:r>
            <a:r>
              <a:rPr lang="en-US" sz="900" smtClean="0"/>
              <a:t> reported Wednesday. He used phishing attacks -- phony e-mails that demand recipients provide their credit card and bank account numbers or risk losing access to the cards or accounts -- to collect the confidential information. </a:t>
            </a:r>
          </a:p>
          <a:p>
            <a:pPr>
              <a:lnSpc>
                <a:spcPct val="80000"/>
              </a:lnSpc>
            </a:pPr>
            <a:r>
              <a:rPr lang="en-US" sz="900" smtClean="0"/>
              <a:t>When police arrested Schwarmkoff Friday, they reportedly found credit card scanning devices, over 100 identity cards with bogus information, $200,000 worth of stolen merchandise, and nearly $15,000 in cash. </a:t>
            </a:r>
          </a:p>
          <a:p>
            <a:pPr>
              <a:lnSpc>
                <a:spcPct val="80000"/>
              </a:lnSpc>
            </a:pPr>
            <a:endParaRPr lang="en-US" sz="2800" smtClean="0"/>
          </a:p>
          <a:p>
            <a:pPr>
              <a:lnSpc>
                <a:spcPct val="80000"/>
              </a:lnSpc>
            </a:pPr>
            <a:endParaRPr lang="en-US" sz="90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Rot="1" noChangeAspect="1" noChangeArrowheads="1" noTextEdit="1"/>
          </p:cNvSpPr>
          <p:nvPr>
            <p:ph type="sldImg"/>
          </p:nvPr>
        </p:nvSpPr>
        <p:spPr>
          <a:ln/>
        </p:spPr>
      </p:sp>
      <p:sp>
        <p:nvSpPr>
          <p:cNvPr id="4198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Rot="1" noChangeAspect="1" noChangeArrowheads="1" noTextEdit="1"/>
          </p:cNvSpPr>
          <p:nvPr>
            <p:ph type="sldImg"/>
          </p:nvPr>
        </p:nvSpPr>
        <p:spPr>
          <a:xfrm>
            <a:off x="1184275" y="698500"/>
            <a:ext cx="4657725" cy="3492500"/>
          </a:xfrm>
          <a:ln/>
        </p:spPr>
      </p:sp>
      <p:sp>
        <p:nvSpPr>
          <p:cNvPr id="45058" name="Rectangle 3"/>
          <p:cNvSpPr>
            <a:spLocks noGrp="1" noChangeArrowheads="1"/>
          </p:cNvSpPr>
          <p:nvPr>
            <p:ph type="body" idx="1"/>
          </p:nvPr>
        </p:nvSpPr>
        <p:spPr>
          <a:xfrm>
            <a:off x="936625" y="4424363"/>
            <a:ext cx="5153025" cy="4189412"/>
          </a:xfrm>
          <a:noFill/>
          <a:ln/>
        </p:spPr>
        <p:txBody>
          <a:bodyP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Rot="1" noChangeAspect="1" noChangeArrowheads="1" noTextEdit="1"/>
          </p:cNvSpPr>
          <p:nvPr>
            <p:ph type="sldImg"/>
          </p:nvPr>
        </p:nvSpPr>
        <p:spPr>
          <a:xfrm>
            <a:off x="1184275" y="698500"/>
            <a:ext cx="4657725" cy="3492500"/>
          </a:xfrm>
          <a:ln/>
        </p:spPr>
      </p:sp>
      <p:sp>
        <p:nvSpPr>
          <p:cNvPr id="47106" name="Rectangle 3"/>
          <p:cNvSpPr>
            <a:spLocks noGrp="1" noChangeArrowheads="1"/>
          </p:cNvSpPr>
          <p:nvPr>
            <p:ph type="body" idx="1"/>
          </p:nvPr>
        </p:nvSpPr>
        <p:spPr>
          <a:xfrm>
            <a:off x="703263" y="4424363"/>
            <a:ext cx="5619750" cy="4189412"/>
          </a:xfrm>
          <a:noFill/>
          <a:ln/>
        </p:spPr>
        <p:txBody>
          <a:bodyPr/>
          <a:lstStyle/>
          <a:p>
            <a:r>
              <a:rPr lang="en-US" smtClean="0"/>
              <a:t>Interestingly enough, ads drive the online economy making FaceBook almost the same valuation as Ford, while the underground has developed its own economy using identity as the new currency.  A key point is that these are both economies with segmented functions, scale, productivity, profits and risk.  Proof that the  illegal economy has developed are the signs of segmentation.  Some players only research vulnerabilities, others develop toolkits for the newly found vulnerabilities, some rent botnets, while the true criminal executes the various parts to collect identity information to auction if off or commit financial fraud.  Unlike years past with Melissa and I LOVE YOU viruses that were fast, destructive and very visible, the new underground economy seeks no attention and likes to be undetected and invisible.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Rot="1" noChangeAspect="1" noChangeArrowheads="1" noTextEdit="1"/>
          </p:cNvSpPr>
          <p:nvPr>
            <p:ph type="sldImg"/>
          </p:nvPr>
        </p:nvSpPr>
        <p:spPr>
          <a:xfrm>
            <a:off x="1184275" y="698500"/>
            <a:ext cx="4657725" cy="3492500"/>
          </a:xfrm>
          <a:ln/>
        </p:spPr>
      </p:sp>
      <p:sp>
        <p:nvSpPr>
          <p:cNvPr id="49154" name="Rectangle 3"/>
          <p:cNvSpPr>
            <a:spLocks noGrp="1" noChangeArrowheads="1"/>
          </p:cNvSpPr>
          <p:nvPr>
            <p:ph type="body" idx="1"/>
          </p:nvPr>
        </p:nvSpPr>
        <p:spPr>
          <a:xfrm>
            <a:off x="703263" y="4424363"/>
            <a:ext cx="5619750" cy="4189412"/>
          </a:xfrm>
          <a:noFill/>
          <a:ln/>
        </p:spPr>
        <p:txBody>
          <a:bodyPr/>
          <a:lstStyle/>
          <a:p>
            <a:r>
              <a:rPr lang="en-US" smtClean="0"/>
              <a:t>As Web 2.0 continues to develop, the IT situation gets worse.  Web applications become collaborative with two-way content creating an architecture of participation and remixable data sources.  Software as a Service (SaaS) and collective intelligence such as Wikis continue to evolve.  Underneath these new services and applications are new technologies such as Asynchronous JavaScript with XML, mark-up languages, and plug-ins.  Web pages rated for content in the past, are now a mix of various widgets from multiple sources and authors.</a:t>
            </a:r>
          </a:p>
          <a:p>
            <a:endParaRPr lang="en-US" smtClean="0"/>
          </a:p>
          <a:p>
            <a:r>
              <a:rPr lang="en-US" smtClean="0"/>
              <a:t>Like most new technologies they are adopted for social reasons and then become useful as tools providing leverage to the business world.</a:t>
            </a:r>
          </a:p>
          <a:p>
            <a:endParaRPr lang="en-US" smtClean="0"/>
          </a:p>
          <a:p>
            <a:r>
              <a:rPr lang="en-US" smtClean="0"/>
              <a:t>&gt; WORMS, ACTIVE EXPLOITS, VULNERABILITIES &amp; PATCHES  --ActiveX Control </a:t>
            </a:r>
          </a:p>
          <a:p>
            <a:r>
              <a:rPr lang="en-US" smtClean="0"/>
              <a:t>&gt; Flaws Affect MySpace and Facebook Users (January 31, 2008) </a:t>
            </a:r>
          </a:p>
          <a:p>
            <a:r>
              <a:rPr lang="en-US" smtClean="0"/>
              <a:t>&gt; Vulnerabilities in two ActiveX controls that Facebook and MySpace </a:t>
            </a:r>
          </a:p>
          <a:p>
            <a:r>
              <a:rPr lang="en-US" smtClean="0"/>
              <a:t>&gt; members use to upload images to their pages could be exploited to </a:t>
            </a:r>
          </a:p>
          <a:p>
            <a:r>
              <a:rPr lang="en-US" smtClean="0"/>
              <a:t>&gt; crash Internet Explorer (IE) and possibly allow remote code execution, </a:t>
            </a:r>
          </a:p>
          <a:p>
            <a:r>
              <a:rPr lang="en-US" smtClean="0"/>
              <a:t>&gt; which could in turn allow attackers to take control of the machine on </a:t>
            </a:r>
          </a:p>
          <a:p>
            <a:r>
              <a:rPr lang="en-US" smtClean="0"/>
              <a:t>&gt; which IE runs or steal data.  The ActiveX controls in question are </a:t>
            </a:r>
          </a:p>
          <a:p>
            <a:r>
              <a:rPr lang="en-US" smtClean="0"/>
              <a:t>&gt; based on a commercial control known as Image Uploader.</a:t>
            </a:r>
          </a:p>
          <a:p>
            <a:r>
              <a:rPr lang="en-US" smtClean="0"/>
              <a:t>&gt;</a:t>
            </a:r>
          </a:p>
          <a:p>
            <a:r>
              <a:rPr lang="en-US" smtClean="0">
                <a:hlinkClick r:id="rId3"/>
              </a:rPr>
              <a:t>http://www.computerworld.com/action/article.do?command=viewArticleBasic&amp;arti</a:t>
            </a:r>
            <a:endParaRPr lang="en-US" smtClean="0"/>
          </a:p>
          <a:p>
            <a:r>
              <a:rPr lang="en-US" smtClean="0"/>
              <a:t>cleId=9060483&amp;source=rss_topic17</a:t>
            </a:r>
          </a:p>
          <a:p>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Rot="1" noChangeAspect="1" noChangeArrowheads="1" noTextEdit="1"/>
          </p:cNvSpPr>
          <p:nvPr>
            <p:ph type="sldImg"/>
          </p:nvPr>
        </p:nvSpPr>
        <p:spPr>
          <a:xfrm>
            <a:off x="1184275" y="698500"/>
            <a:ext cx="4657725" cy="3492500"/>
          </a:xfrm>
          <a:ln/>
        </p:spPr>
      </p:sp>
      <p:sp>
        <p:nvSpPr>
          <p:cNvPr id="51202" name="Rectangle 3"/>
          <p:cNvSpPr>
            <a:spLocks noGrp="1" noChangeArrowheads="1"/>
          </p:cNvSpPr>
          <p:nvPr>
            <p:ph type="body" idx="1"/>
          </p:nvPr>
        </p:nvSpPr>
        <p:spPr>
          <a:xfrm>
            <a:off x="703263" y="4424363"/>
            <a:ext cx="5619750" cy="4189412"/>
          </a:xfrm>
          <a:noFill/>
          <a:ln/>
        </p:spPr>
        <p:txBody>
          <a:bodyPr/>
          <a:lstStyle/>
          <a:p>
            <a:r>
              <a:rPr lang="en-US" smtClean="0"/>
              <a:t>Along with a shift in attack types, we also have a monumental shift in the transmission vector…from email (or SMTP) to the web (HTTP &amp; SSL) for the first time since the Internet boomed.   SMTP has always been the multiplier of viruses, hoaxes and threats due to mail lists, the store and forward design of mail servers, etc.  However now the game has changed making the real-time protocols of the web the primary threat vector.  Per the May 2007 Google report on malicious code and malware, they found 83% of SPAM contains a URL and that 70% of web based infections of malware come from a legitimate website.  Hence the term “browse-by” installation as just visiting the site enables script codes to operate and install a malware program on a users system.  </a:t>
            </a:r>
          </a:p>
          <a:p>
            <a:endParaRPr lang="en-US" smtClean="0"/>
          </a:p>
          <a:p>
            <a:r>
              <a:rPr lang="en-US" smtClean="0"/>
              <a:t>These browse-by installs go undetected by firewalls, static URL filtering and reputation ratings as popular sites are utilized, and common AV signatures do not provide a zero-hour protection layer.  Attackers also mask their source with fast-flux DNS changes and 1000s of sub-domains making hostID ratings useless.   In summary, following the herd for popular events, sports, news, etc. on the Internet leads to infection…by design of course…an open door always gets the latest threats.</a:t>
            </a:r>
          </a:p>
          <a:p>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Rot="1" noChangeAspect="1" noChangeArrowheads="1" noTextEdit="1"/>
          </p:cNvSpPr>
          <p:nvPr>
            <p:ph type="sldImg"/>
          </p:nvPr>
        </p:nvSpPr>
        <p:spPr>
          <a:xfrm>
            <a:off x="1184275" y="698500"/>
            <a:ext cx="4657725" cy="3492500"/>
          </a:xfrm>
          <a:ln/>
        </p:spPr>
      </p:sp>
      <p:sp>
        <p:nvSpPr>
          <p:cNvPr id="53250" name="Rectangle 3"/>
          <p:cNvSpPr>
            <a:spLocks noGrp="1" noChangeArrowheads="1"/>
          </p:cNvSpPr>
          <p:nvPr>
            <p:ph type="body" idx="1"/>
          </p:nvPr>
        </p:nvSpPr>
        <p:spPr>
          <a:xfrm>
            <a:off x="703263" y="4424363"/>
            <a:ext cx="5619750" cy="4189412"/>
          </a:xfrm>
          <a:noFill/>
          <a:ln/>
        </p:spPr>
        <p:txBody>
          <a:bodyPr/>
          <a:lstStyle/>
          <a:p>
            <a:r>
              <a:rPr lang="en-US" smtClean="0"/>
              <a:t>From a security perspective, Web 2.0 opens up another frontier for security solutions and technologies to evolve.  Web 2.0 is an open environment blending social and work environments, providing a rich experience with complex activities behind the user’s interface.  More avenues open up for data leakage, more surface area for new attacks, greater transparency for attackers, and new trust scenarios that all add up to the erosion of traditional security boundaries.  A scan everything approach with a perspective that you are only as good as your last transaction develops.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Rot="1" noChangeAspect="1" noChangeArrowheads="1" noTextEdit="1"/>
          </p:cNvSpPr>
          <p:nvPr>
            <p:ph type="sldImg"/>
          </p:nvPr>
        </p:nvSpPr>
        <p:spPr>
          <a:xfrm>
            <a:off x="1184275" y="698500"/>
            <a:ext cx="4657725" cy="3492500"/>
          </a:xfrm>
          <a:ln/>
        </p:spPr>
      </p:sp>
      <p:sp>
        <p:nvSpPr>
          <p:cNvPr id="55298" name="Rectangle 3"/>
          <p:cNvSpPr>
            <a:spLocks noGrp="1" noChangeArrowheads="1"/>
          </p:cNvSpPr>
          <p:nvPr>
            <p:ph type="body" idx="1"/>
          </p:nvPr>
        </p:nvSpPr>
        <p:spPr>
          <a:xfrm>
            <a:off x="703263" y="4424363"/>
            <a:ext cx="5619750" cy="4189412"/>
          </a:xfrm>
          <a:noFill/>
          <a:ln/>
        </p:spPr>
        <p:txBody>
          <a:bodyPr/>
          <a:lstStyle/>
          <a:p>
            <a:r>
              <a:rPr lang="en-US" smtClean="0"/>
              <a:t>Looking at your exposure points from a Web 2.0 security profile, you have three key areas of concern.  Your public website and brand reputation can be leveraged in phishing attacks, or just your web server resources to host pointers to malware download sources, or to function as a download server for malware.  Your private network and computers can host botnets, or provide a foothold towards collecting valuable identity information, or as a network connection to other networks.  Third is the often out of sight remote laptop that can host a malware program from exposure to web content with no filtering, or participating on a network you do not control.  Also, laptops are now increasingly stolen for identity information data stores.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Rot="1" noChangeAspect="1" noChangeArrowheads="1" noTextEdit="1"/>
          </p:cNvSpPr>
          <p:nvPr>
            <p:ph type="sldImg"/>
          </p:nvPr>
        </p:nvSpPr>
        <p:spPr>
          <a:xfrm>
            <a:off x="1184275" y="698500"/>
            <a:ext cx="4657725" cy="3492500"/>
          </a:xfrm>
          <a:ln/>
        </p:spPr>
      </p:sp>
      <p:sp>
        <p:nvSpPr>
          <p:cNvPr id="57346" name="Rectangle 3"/>
          <p:cNvSpPr>
            <a:spLocks noGrp="1" noChangeArrowheads="1"/>
          </p:cNvSpPr>
          <p:nvPr>
            <p:ph type="body" idx="1"/>
          </p:nvPr>
        </p:nvSpPr>
        <p:spPr>
          <a:xfrm>
            <a:off x="703263" y="4424363"/>
            <a:ext cx="5619750" cy="4189412"/>
          </a:xfrm>
          <a:noFill/>
          <a:ln/>
        </p:spPr>
        <p:txBody>
          <a:bodyPr/>
          <a:lstStyle/>
          <a:p>
            <a:r>
              <a:rPr lang="en-US" smtClean="0"/>
              <a:t>Switching to your Web 2.0 Business profile highlights expectations new technologies can provide.  The key is to support the increase in application agility, increases in collaboration and productivity, while managing risk, which translates into removing threats and latency.  In the world of business, slow equals closed and in the security domain, slow security is no security as business process owners will turn off security features that inhibit these gains.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Rot="1" noChangeAspect="1" noChangeArrowheads="1" noTextEdit="1"/>
          </p:cNvSpPr>
          <p:nvPr>
            <p:ph type="sldImg"/>
          </p:nvPr>
        </p:nvSpPr>
        <p:spPr>
          <a:xfrm>
            <a:off x="1184275" y="698500"/>
            <a:ext cx="4657725" cy="3492500"/>
          </a:xfrm>
          <a:ln/>
        </p:spPr>
      </p:sp>
      <p:sp>
        <p:nvSpPr>
          <p:cNvPr id="63490" name="Rectangle 3"/>
          <p:cNvSpPr>
            <a:spLocks noGrp="1" noChangeArrowheads="1"/>
          </p:cNvSpPr>
          <p:nvPr>
            <p:ph type="body" idx="1"/>
          </p:nvPr>
        </p:nvSpPr>
        <p:spPr>
          <a:xfrm>
            <a:off x="703263" y="4424363"/>
            <a:ext cx="5619750" cy="4189412"/>
          </a:xfrm>
          <a:noFill/>
          <a:ln/>
        </p:spPr>
        <p:txBody>
          <a:bodyPr/>
          <a:lstStyle/>
          <a:p>
            <a:r>
              <a:rPr lang="en-US" smtClean="0"/>
              <a:t>ProxySG provides a wealth of control options on outbound requests even before they reach a destination web server.  URL filtering can determine if the requested content should be allowed or not based on categorization ratings, reputation ratings, and real-time ratings of newly requested content.  Specific allow and deny lists can be created to always allow or deny specific requests, perhaps related to a user or group of users.  Data Loss Prevention integration allows any outbound content to pass verification for distribution, while ProxySG authentication realm support and authorization policies control users, content and services.  Policies can be based on users &amp; groups, location, service types, destination, time of day or the content itself as a few examples.  Method level controls per protocol provide the ability to restrict outbound files in HTTP, FTP or IM as a simple example.  For SSL, certificate validation checks occur at the beginning of SSL sessions and during to continuously validate the session.</a:t>
            </a:r>
          </a:p>
          <a:p>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Rot="1" noChangeAspect="1" noChangeArrowheads="1" noTextEdit="1"/>
          </p:cNvSpPr>
          <p:nvPr>
            <p:ph type="sldImg"/>
          </p:nvPr>
        </p:nvSpPr>
        <p:spPr>
          <a:xfrm>
            <a:off x="1184275" y="698500"/>
            <a:ext cx="4657725" cy="3492500"/>
          </a:xfrm>
          <a:ln/>
        </p:spPr>
      </p:sp>
      <p:sp>
        <p:nvSpPr>
          <p:cNvPr id="65538" name="Rectangle 3"/>
          <p:cNvSpPr>
            <a:spLocks noGrp="1" noChangeArrowheads="1"/>
          </p:cNvSpPr>
          <p:nvPr>
            <p:ph type="body" idx="1"/>
          </p:nvPr>
        </p:nvSpPr>
        <p:spPr>
          <a:xfrm>
            <a:off x="703263" y="4424363"/>
            <a:ext cx="5619750" cy="4189412"/>
          </a:xfrm>
          <a:noFill/>
          <a:ln/>
        </p:spPr>
        <p:txBody>
          <a:bodyPr/>
          <a:lstStyle/>
          <a:p>
            <a:r>
              <a:rPr lang="en-US" smtClean="0"/>
              <a:t>Once a request is approved by ProxySG and sent a web server, the returning inbound reply can be analyzed several ways.  Proactive threat detection engines can analyze all inbound web objects (and optionally outbound as well) for malware, spyware and mobile malicious code.  Protocol compliance checks prevent buffer overflow attacks as recently seen several times with the QuickTime vulnerability for iTunes users.  Content filters look at file types, leveraging apparent data typing and container mismatch detection to remove any suspicious attachments or file types.  Plus active content validation checks verify the origin and provider of active content to users.  These are some of the most popular request controls for outbound and inbound traffic with ProxySG.</a:t>
            </a:r>
          </a:p>
          <a:p>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Rot="1" noChangeAspect="1" noChangeArrowheads="1" noTextEdit="1"/>
          </p:cNvSpPr>
          <p:nvPr>
            <p:ph type="sldImg"/>
          </p:nvPr>
        </p:nvSpPr>
        <p:spPr>
          <a:xfrm>
            <a:off x="1184275" y="698500"/>
            <a:ext cx="4657725" cy="3492500"/>
          </a:xfrm>
          <a:ln/>
        </p:spPr>
      </p:sp>
      <p:sp>
        <p:nvSpPr>
          <p:cNvPr id="67586" name="Rectangle 3"/>
          <p:cNvSpPr>
            <a:spLocks noGrp="1" noChangeArrowheads="1"/>
          </p:cNvSpPr>
          <p:nvPr>
            <p:ph type="body" idx="1"/>
          </p:nvPr>
        </p:nvSpPr>
        <p:spPr>
          <a:xfrm>
            <a:off x="703263" y="4424363"/>
            <a:ext cx="5619750" cy="4189412"/>
          </a:xfrm>
          <a:noFill/>
          <a:ln/>
        </p:spPr>
        <p:txBody>
          <a:bodyPr/>
          <a:lstStyle/>
          <a:p>
            <a:r>
              <a:rPr lang="en-US" smtClean="0"/>
              <a:t>For all requests, default and custom logging is provided for rich reporting details on user activities in all protocols, bandwidth usage, plus security, network and user specific reports, over 150 combined.  Object caching provided upwards of 50% caching benefit to improve web request performance.  By default no SSL traffic is cached, however it can optionally be activated based on policy controls.  Object pipelining requests all web objects at once, greatly improving upon the default of four web object requests from client browsers, plus adaptive refresh algorithms keep cache content fresh and ready to serve users.  Increasingly more sporting events and reality events can be viewed over the web with streaming media, bandwidth management provides the ability to set limits on how much of your network resources can be utilized, and for what users and groups, time of day, and service type.  Rather than blocking and frustrating users, the game or event is on, however with proper limits.  Finally, protocol optimization removes the LAN-like chattiness to create more efficient protocol usage for long distance requests over the web.</a:t>
            </a:r>
          </a:p>
          <a:p>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Rot="1" noChangeAspect="1" noChangeArrowheads="1" noTextEdit="1"/>
          </p:cNvSpPr>
          <p:nvPr>
            <p:ph type="sldImg"/>
          </p:nvPr>
        </p:nvSpPr>
        <p:spPr>
          <a:ln/>
        </p:spPr>
      </p:sp>
      <p:sp>
        <p:nvSpPr>
          <p:cNvPr id="7065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Rot="1" noChangeAspect="1" noChangeArrowheads="1" noTextEdit="1"/>
          </p:cNvSpPr>
          <p:nvPr>
            <p:ph type="sldImg"/>
          </p:nvPr>
        </p:nvSpPr>
        <p:spPr>
          <a:ln/>
        </p:spPr>
      </p:sp>
      <p:sp>
        <p:nvSpPr>
          <p:cNvPr id="75778" name="Rectangle 3"/>
          <p:cNvSpPr>
            <a:spLocks noGrp="1" noChangeArrowheads="1"/>
          </p:cNvSpPr>
          <p:nvPr>
            <p:ph type="body" idx="1"/>
          </p:nvPr>
        </p:nvSpPr>
        <p:spPr>
          <a:noFill/>
          <a:ln/>
        </p:spPr>
        <p:txBody>
          <a:bodyPr/>
          <a:lstStyle/>
          <a:p>
            <a:endParaRPr lang="en-US" smtClean="0"/>
          </a:p>
          <a:p>
            <a:endParaRPr lang="en-US" smtClean="0"/>
          </a:p>
          <a:p>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Rot="1" noChangeAspect="1" noChangeArrowheads="1" noTextEdit="1"/>
          </p:cNvSpPr>
          <p:nvPr>
            <p:ph type="sldImg"/>
          </p:nvPr>
        </p:nvSpPr>
        <p:spPr>
          <a:ln/>
        </p:spPr>
      </p:sp>
      <p:sp>
        <p:nvSpPr>
          <p:cNvPr id="7782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Rot="1" noChangeAspect="1" noChangeArrowheads="1" noTextEdit="1"/>
          </p:cNvSpPr>
          <p:nvPr>
            <p:ph type="sldImg"/>
          </p:nvPr>
        </p:nvSpPr>
        <p:spPr>
          <a:ln/>
        </p:spPr>
      </p:sp>
      <p:sp>
        <p:nvSpPr>
          <p:cNvPr id="83970" name="Rectangle 3"/>
          <p:cNvSpPr>
            <a:spLocks noGrp="1" noChangeArrowheads="1"/>
          </p:cNvSpPr>
          <p:nvPr>
            <p:ph type="body" idx="1"/>
          </p:nvPr>
        </p:nvSpPr>
        <p:spPr>
          <a:noFill/>
          <a:ln/>
        </p:spPr>
        <p:txBody>
          <a:bodyPr/>
          <a:lstStyle/>
          <a:p>
            <a:r>
              <a:rPr lang="en-US" smtClean="0"/>
              <a:t>Whitelisting should be used first</a:t>
            </a:r>
          </a:p>
          <a:p>
            <a:r>
              <a:rPr lang="en-US" smtClean="0"/>
              <a:t>Blacklisting can be used as an </a:t>
            </a:r>
            <a:r>
              <a:rPr lang="en-US" b="1" u="sng" smtClean="0"/>
              <a:t>extra</a:t>
            </a:r>
            <a:r>
              <a:rPr lang="en-US" smtClean="0"/>
              <a:t> preventative following the whitelisting.</a:t>
            </a:r>
          </a:p>
          <a:p>
            <a:r>
              <a:rPr lang="en-US" smtClean="0"/>
              <a:t>For example, the whitelist could only allow alphanumeric characters while the blacklist disallows the words SELECT, DROP or UPDATE</a:t>
            </a:r>
          </a:p>
          <a:p>
            <a:r>
              <a:rPr lang="en-US" smtClean="0"/>
              <a:t>Searching for valid data easier than invalid data</a:t>
            </a:r>
          </a:p>
          <a:p>
            <a:r>
              <a:rPr lang="en-US" smtClean="0"/>
              <a:t>Attackers represent data in many different manners</a:t>
            </a:r>
          </a:p>
          <a:p>
            <a:r>
              <a:rPr lang="en-US" smtClean="0"/>
              <a:t>Unlike blacklisting, it’s a preventative for unknown future vulnerabilities.</a:t>
            </a:r>
          </a:p>
          <a:p>
            <a:r>
              <a:rPr lang="en-US" smtClean="0"/>
              <a:t>Think of the example of HTML tags</a:t>
            </a:r>
          </a:p>
          <a:p>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Rot="1" noChangeAspect="1" noChangeArrowheads="1" noTextEdit="1"/>
          </p:cNvSpPr>
          <p:nvPr>
            <p:ph type="sldImg"/>
          </p:nvPr>
        </p:nvSpPr>
        <p:spPr>
          <a:ln/>
        </p:spPr>
      </p:sp>
      <p:sp>
        <p:nvSpPr>
          <p:cNvPr id="88066" name="Rectangle 3"/>
          <p:cNvSpPr>
            <a:spLocks noGrp="1" noChangeArrowheads="1"/>
          </p:cNvSpPr>
          <p:nvPr>
            <p:ph type="body" idx="1"/>
          </p:nvPr>
        </p:nvSpPr>
        <p:spPr>
          <a:noFill/>
          <a:ln/>
        </p:spPr>
        <p:txBody>
          <a:bodyPr/>
          <a:lstStyle/>
          <a:p>
            <a:r>
              <a:rPr lang="en-US" smtClean="0"/>
              <a:t>In house AND COT solutions</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Rot="1" noChangeAspect="1" noChangeArrowheads="1" noTextEdit="1"/>
          </p:cNvSpPr>
          <p:nvPr>
            <p:ph type="sldImg"/>
          </p:nvPr>
        </p:nvSpPr>
        <p:spPr>
          <a:ln/>
        </p:spPr>
      </p:sp>
      <p:sp>
        <p:nvSpPr>
          <p:cNvPr id="90114" name="Rectangle 3"/>
          <p:cNvSpPr>
            <a:spLocks noGrp="1" noChangeArrowheads="1"/>
          </p:cNvSpPr>
          <p:nvPr>
            <p:ph type="body" idx="1"/>
          </p:nvPr>
        </p:nvSpPr>
        <p:spPr>
          <a:noFill/>
          <a:ln/>
        </p:spPr>
        <p:txBody>
          <a:bodyPr lIns="91778" tIns="45889" rIns="91778" bIns="45889"/>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65570" name="Rectangle 2"/>
          <p:cNvSpPr>
            <a:spLocks noGrp="1" noChangeArrowheads="1"/>
          </p:cNvSpPr>
          <p:nvPr>
            <p:ph type="ctrTitle"/>
          </p:nvPr>
        </p:nvSpPr>
        <p:spPr>
          <a:xfrm>
            <a:off x="0" y="381000"/>
            <a:ext cx="9144000" cy="1143000"/>
          </a:xfrm>
        </p:spPr>
        <p:txBody>
          <a:bodyPr/>
          <a:lstStyle>
            <a:lvl1pPr>
              <a:defRPr/>
            </a:lvl1pPr>
          </a:lstStyle>
          <a:p>
            <a:r>
              <a:rPr lang="en-US"/>
              <a:t>Click to edit Master title style</a:t>
            </a:r>
          </a:p>
        </p:txBody>
      </p:sp>
      <p:sp>
        <p:nvSpPr>
          <p:cNvPr id="365571" name="Rectangle 3"/>
          <p:cNvSpPr>
            <a:spLocks noGrp="1" noChangeArrowheads="1"/>
          </p:cNvSpPr>
          <p:nvPr>
            <p:ph type="subTitle" idx="1"/>
          </p:nvPr>
        </p:nvSpPr>
        <p:spPr>
          <a:xfrm>
            <a:off x="0" y="1676400"/>
            <a:ext cx="9144000" cy="1752600"/>
          </a:xfrm>
        </p:spPr>
        <p:txBody>
          <a:bodyPr/>
          <a:lstStyle>
            <a:lvl1pPr marL="0" indent="0" algn="ctr">
              <a:buFontTx/>
              <a:buNone/>
              <a:defRPr sz="2800">
                <a:solidFill>
                  <a:schemeClr val="bg1"/>
                </a:solidFill>
              </a:defRPr>
            </a:lvl1pPr>
          </a:lstStyle>
          <a:p>
            <a:r>
              <a:rPr lang="en-US"/>
              <a:t>Click to edit Master subtitle style</a:t>
            </a:r>
          </a:p>
        </p:txBody>
      </p:sp>
      <p:sp>
        <p:nvSpPr>
          <p:cNvPr id="4" name="Rectangle 4"/>
          <p:cNvSpPr>
            <a:spLocks noGrp="1" noChangeArrowheads="1"/>
          </p:cNvSpPr>
          <p:nvPr>
            <p:ph type="dt" sz="half" idx="10"/>
          </p:nvPr>
        </p:nvSpPr>
        <p:spPr bwMode="auto">
          <a:xfrm>
            <a:off x="685800" y="6248400"/>
            <a:ext cx="19050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defRPr sz="1400">
                <a:latin typeface="Times New Roman" pitchFamily="18" charset="0"/>
                <a:cs typeface="+mn-cs"/>
              </a:defRPr>
            </a:lvl1pPr>
          </a:lstStyle>
          <a:p>
            <a:pPr>
              <a:defRPr/>
            </a:pPr>
            <a:endParaRPr lang="en-US"/>
          </a:p>
        </p:txBody>
      </p:sp>
      <p:sp>
        <p:nvSpPr>
          <p:cNvPr id="5" name="Rectangle 5"/>
          <p:cNvSpPr>
            <a:spLocks noGrp="1" noChangeArrowheads="1"/>
          </p:cNvSpPr>
          <p:nvPr>
            <p:ph type="ftr" sz="quarter" idx="11"/>
          </p:nvPr>
        </p:nvSpPr>
        <p:spPr>
          <a:xfrm>
            <a:off x="3124200" y="6248400"/>
            <a:ext cx="2895600" cy="457200"/>
          </a:xfrm>
        </p:spPr>
        <p:txBody>
          <a:bodyPr/>
          <a:lstStyle>
            <a:lvl1pPr algn="ctr">
              <a:defRPr sz="1400">
                <a:solidFill>
                  <a:schemeClr val="tx1"/>
                </a:solidFill>
                <a:latin typeface="Times New Roman" pitchFamily="18" charset="0"/>
              </a:defRPr>
            </a:lvl1pPr>
          </a:lstStyle>
          <a:p>
            <a:pPr>
              <a:defRPr/>
            </a:pPr>
            <a:r>
              <a:rPr lang="en-US"/>
              <a:t>#</a:t>
            </a:r>
          </a:p>
        </p:txBody>
      </p:sp>
      <p:sp>
        <p:nvSpPr>
          <p:cNvPr id="6" name="Rectangle 6"/>
          <p:cNvSpPr>
            <a:spLocks noGrp="1" noChangeArrowheads="1"/>
          </p:cNvSpPr>
          <p:nvPr>
            <p:ph type="sldNum" sz="quarter" idx="12"/>
          </p:nvPr>
        </p:nvSpPr>
        <p:spPr bwMode="auto">
          <a:xfrm>
            <a:off x="7239000" y="6400800"/>
            <a:ext cx="19050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1400">
                <a:latin typeface="Times New Roman" pitchFamily="18" charset="0"/>
                <a:cs typeface="+mn-cs"/>
              </a:defRPr>
            </a:lvl1pPr>
          </a:lstStyle>
          <a:p>
            <a:pPr>
              <a:defRPr/>
            </a:pPr>
            <a:fld id="{BA89D8F1-8963-48A8-B5D6-19C35C7E4CD0}" type="slidenum">
              <a:rPr lang="en-US"/>
              <a:pPr>
                <a:defRPr/>
              </a:pPr>
              <a:t>‹#›</a:t>
            </a:fld>
            <a:endParaRPr lang="en-US"/>
          </a:p>
        </p:txBody>
      </p:sp>
    </p:spTree>
  </p:cSld>
  <p:clrMapOvr>
    <a:masterClrMapping/>
  </p:clrMapOvr>
  <p:transition spd="med" advClick="0" advTm="200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p:txBody>
          <a:bodyPr/>
          <a:lstStyle>
            <a:lvl1pPr>
              <a:defRPr/>
            </a:lvl1pPr>
          </a:lstStyle>
          <a:p>
            <a:pPr>
              <a:defRPr/>
            </a:pPr>
            <a:r>
              <a:rPr lang="en-US"/>
              <a:t>©2005 Commonwealth Office of Technology	 	</a:t>
            </a:r>
            <a:fld id="{6848F588-D83C-46F0-AA06-7A986D44F340}" type="slidenum">
              <a:rPr lang="en-US"/>
              <a:pPr>
                <a:defRPr/>
              </a:pPr>
              <a:t>‹#›</a:t>
            </a:fld>
            <a:endParaRPr lang="en-US"/>
          </a:p>
        </p:txBody>
      </p:sp>
    </p:spTree>
  </p:cSld>
  <p:clrMapOvr>
    <a:masterClrMapping/>
  </p:clrMapOvr>
  <p:transition spd="med" advClick="0" advTm="200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ftr" sz="quarter" idx="10"/>
          </p:nvPr>
        </p:nvSpPr>
        <p:spPr/>
        <p:txBody>
          <a:bodyPr/>
          <a:lstStyle>
            <a:lvl1pPr>
              <a:defRPr/>
            </a:lvl1pPr>
          </a:lstStyle>
          <a:p>
            <a:pPr>
              <a:defRPr/>
            </a:pPr>
            <a:r>
              <a:rPr lang="en-US"/>
              <a:t>©2005 Commonwealth Office of Technology	 	</a:t>
            </a:r>
            <a:fld id="{21D7E465-8EB9-4721-A88D-52689F0C6361}" type="slidenum">
              <a:rPr lang="en-US"/>
              <a:pPr>
                <a:defRPr/>
              </a:pPr>
              <a:t>‹#›</a:t>
            </a:fld>
            <a:endParaRPr lang="en-US"/>
          </a:p>
        </p:txBody>
      </p:sp>
    </p:spTree>
  </p:cSld>
  <p:clrMapOvr>
    <a:masterClrMapping/>
  </p:clrMapOvr>
  <p:transition spd="med" advClick="0" advTm="200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371600"/>
            <a:ext cx="41148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371600"/>
            <a:ext cx="41148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ftr" sz="quarter" idx="10"/>
          </p:nvPr>
        </p:nvSpPr>
        <p:spPr/>
        <p:txBody>
          <a:bodyPr/>
          <a:lstStyle>
            <a:lvl1pPr>
              <a:defRPr/>
            </a:lvl1pPr>
          </a:lstStyle>
          <a:p>
            <a:pPr>
              <a:defRPr/>
            </a:pPr>
            <a:r>
              <a:rPr lang="en-US"/>
              <a:t>©2005 Commonwealth Office of Technology	 	</a:t>
            </a:r>
            <a:fld id="{3CF6E02A-22A7-4811-891D-261C2D5C9B1C}" type="slidenum">
              <a:rPr lang="en-US"/>
              <a:pPr>
                <a:defRPr/>
              </a:pPr>
              <a:t>‹#›</a:t>
            </a:fld>
            <a:endParaRPr lang="en-US"/>
          </a:p>
        </p:txBody>
      </p:sp>
    </p:spTree>
  </p:cSld>
  <p:clrMapOvr>
    <a:masterClrMapping/>
  </p:clrMapOvr>
  <p:transition spd="med" advClick="0" advTm="200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ftr" sz="quarter" idx="10"/>
          </p:nvPr>
        </p:nvSpPr>
        <p:spPr/>
        <p:txBody>
          <a:bodyPr/>
          <a:lstStyle>
            <a:lvl1pPr>
              <a:defRPr/>
            </a:lvl1pPr>
          </a:lstStyle>
          <a:p>
            <a:pPr>
              <a:defRPr/>
            </a:pPr>
            <a:r>
              <a:rPr lang="en-US"/>
              <a:t>©2005 Commonwealth Office of Technology	 	</a:t>
            </a:r>
            <a:fld id="{54F52C74-9DDD-46D4-B349-C3B6D88FA59D}" type="slidenum">
              <a:rPr lang="en-US"/>
              <a:pPr>
                <a:defRPr/>
              </a:pPr>
              <a:t>‹#›</a:t>
            </a:fld>
            <a:endParaRPr lang="en-US"/>
          </a:p>
        </p:txBody>
      </p:sp>
    </p:spTree>
  </p:cSld>
  <p:clrMapOvr>
    <a:masterClrMapping/>
  </p:clrMapOvr>
  <p:transition spd="med" advClick="0" advTm="200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ftr" sz="quarter" idx="10"/>
          </p:nvPr>
        </p:nvSpPr>
        <p:spPr/>
        <p:txBody>
          <a:bodyPr/>
          <a:lstStyle>
            <a:lvl1pPr>
              <a:defRPr/>
            </a:lvl1pPr>
          </a:lstStyle>
          <a:p>
            <a:pPr>
              <a:defRPr/>
            </a:pPr>
            <a:r>
              <a:rPr lang="en-US"/>
              <a:t>©2005 Commonwealth Office of Technology	 	</a:t>
            </a:r>
            <a:fld id="{D274860A-4A7A-4524-84AA-4CFEBD5B202E}" type="slidenum">
              <a:rPr lang="en-US"/>
              <a:pPr>
                <a:defRPr/>
              </a:pPr>
              <a:t>‹#›</a:t>
            </a:fld>
            <a:endParaRPr lang="en-US"/>
          </a:p>
        </p:txBody>
      </p:sp>
    </p:spTree>
  </p:cSld>
  <p:clrMapOvr>
    <a:masterClrMapping/>
  </p:clrMapOvr>
  <p:transition spd="med" advClick="0" advTm="200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p:txBody>
          <a:bodyPr/>
          <a:lstStyle>
            <a:lvl1pPr>
              <a:defRPr/>
            </a:lvl1pPr>
          </a:lstStyle>
          <a:p>
            <a:pPr>
              <a:defRPr/>
            </a:pPr>
            <a:r>
              <a:rPr lang="en-US"/>
              <a:t>©2005 Commonwealth Office of Technology	 	</a:t>
            </a:r>
            <a:fld id="{1AE54A9D-AD75-45C0-90F4-173611F3930A}" type="slidenum">
              <a:rPr lang="en-US"/>
              <a:pPr>
                <a:defRPr/>
              </a:pPr>
              <a:t>‹#›</a:t>
            </a:fld>
            <a:endParaRPr lang="en-US"/>
          </a:p>
        </p:txBody>
      </p:sp>
    </p:spTree>
  </p:cSld>
  <p:clrMapOvr>
    <a:masterClrMapping/>
  </p:clrMapOvr>
  <p:transition spd="med" advClick="0" advTm="2000">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ftr" sz="quarter" idx="10"/>
          </p:nvPr>
        </p:nvSpPr>
        <p:spPr/>
        <p:txBody>
          <a:bodyPr/>
          <a:lstStyle>
            <a:lvl1pPr>
              <a:defRPr/>
            </a:lvl1pPr>
          </a:lstStyle>
          <a:p>
            <a:pPr>
              <a:defRPr/>
            </a:pPr>
            <a:r>
              <a:rPr lang="en-US"/>
              <a:t>©2005 Commonwealth Office of Technology	 	</a:t>
            </a:r>
            <a:fld id="{2E8C4FD8-8035-4211-BD5C-F20EC3E5AE50}" type="slidenum">
              <a:rPr lang="en-US"/>
              <a:pPr>
                <a:defRPr/>
              </a:pPr>
              <a:t>‹#›</a:t>
            </a:fld>
            <a:endParaRPr lang="en-US"/>
          </a:p>
        </p:txBody>
      </p:sp>
    </p:spTree>
  </p:cSld>
  <p:clrMapOvr>
    <a:masterClrMapping/>
  </p:clrMapOvr>
  <p:transition spd="med" advClick="0" advTm="2000">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ftr" sz="quarter" idx="10"/>
          </p:nvPr>
        </p:nvSpPr>
        <p:spPr/>
        <p:txBody>
          <a:bodyPr/>
          <a:lstStyle>
            <a:lvl1pPr>
              <a:defRPr/>
            </a:lvl1pPr>
          </a:lstStyle>
          <a:p>
            <a:pPr>
              <a:defRPr/>
            </a:pPr>
            <a:r>
              <a:rPr lang="en-US"/>
              <a:t>©2005 Commonwealth Office of Technology	 	</a:t>
            </a:r>
            <a:fld id="{651247BE-3611-40AF-A8CD-EADEDC7B0DB9}" type="slidenum">
              <a:rPr lang="en-US"/>
              <a:pPr>
                <a:defRPr/>
              </a:pPr>
              <a:t>‹#›</a:t>
            </a:fld>
            <a:endParaRPr lang="en-US"/>
          </a:p>
        </p:txBody>
      </p:sp>
    </p:spTree>
  </p:cSld>
  <p:clrMapOvr>
    <a:masterClrMapping/>
  </p:clrMapOvr>
  <p:transition spd="med" advClick="0" advTm="2000">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p:txBody>
          <a:bodyPr/>
          <a:lstStyle>
            <a:lvl1pPr>
              <a:defRPr/>
            </a:lvl1pPr>
          </a:lstStyle>
          <a:p>
            <a:pPr>
              <a:defRPr/>
            </a:pPr>
            <a:r>
              <a:rPr lang="en-US"/>
              <a:t>©2005 Commonwealth Office of Technology	 	</a:t>
            </a:r>
            <a:fld id="{426260EA-5CB3-4356-82B7-CA169206A36E}" type="slidenum">
              <a:rPr lang="en-US"/>
              <a:pPr>
                <a:defRPr/>
              </a:pPr>
              <a:t>‹#›</a:t>
            </a:fld>
            <a:endParaRPr lang="en-US"/>
          </a:p>
        </p:txBody>
      </p:sp>
    </p:spTree>
  </p:cSld>
  <p:clrMapOvr>
    <a:masterClrMapping/>
  </p:clrMapOvr>
  <p:transition spd="med" advClick="0" advTm="2000">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0"/>
            <a:ext cx="2286000" cy="5943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0"/>
            <a:ext cx="6705600" cy="5943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p:txBody>
          <a:bodyPr/>
          <a:lstStyle>
            <a:lvl1pPr>
              <a:defRPr/>
            </a:lvl1pPr>
          </a:lstStyle>
          <a:p>
            <a:pPr>
              <a:defRPr/>
            </a:pPr>
            <a:r>
              <a:rPr lang="en-US"/>
              <a:t>©2005 Commonwealth Office of Technology	 	</a:t>
            </a:r>
            <a:fld id="{C51D74BA-225F-4BB3-A75C-ACAD6503FACE}" type="slidenum">
              <a:rPr lang="en-US"/>
              <a:pPr>
                <a:defRPr/>
              </a:pPr>
              <a:t>‹#›</a:t>
            </a:fld>
            <a:endParaRPr lang="en-US"/>
          </a:p>
        </p:txBody>
      </p:sp>
    </p:spTree>
  </p:cSld>
  <p:clrMapOvr>
    <a:masterClrMapping/>
  </p:clrMapOvr>
  <p:transition spd="med" advClick="0" advTm="2000">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ftr" sz="quarter" idx="10"/>
          </p:nvPr>
        </p:nvSpPr>
        <p:spPr/>
        <p:txBody>
          <a:bodyPr/>
          <a:lstStyle>
            <a:lvl1pPr>
              <a:defRPr/>
            </a:lvl1pPr>
          </a:lstStyle>
          <a:p>
            <a:pPr>
              <a:defRPr/>
            </a:pPr>
            <a:r>
              <a:rPr lang="en-US"/>
              <a:t>©2005 Commonwealth Office of Technology	 	</a:t>
            </a:r>
            <a:fld id="{6F9F66D3-DB83-4D0F-9C65-80DF8BA243EE}" type="slidenum">
              <a:rPr lang="en-US"/>
              <a:pPr>
                <a:defRPr/>
              </a:pPr>
              <a:t>‹#›</a:t>
            </a:fld>
            <a:endParaRPr lang="en-US"/>
          </a:p>
        </p:txBody>
      </p:sp>
    </p:spTree>
  </p:cSld>
  <p:clrMapOvr>
    <a:masterClrMapping/>
  </p:clrMapOvr>
  <p:transition spd="med" advClick="0" advTm="200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0"/>
            <a:ext cx="91440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381000" y="1371600"/>
            <a:ext cx="83820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64548" name="Rectangle 4"/>
          <p:cNvSpPr>
            <a:spLocks noGrp="1" noChangeArrowheads="1"/>
          </p:cNvSpPr>
          <p:nvPr>
            <p:ph type="ftr" sz="quarter" idx="3"/>
          </p:nvPr>
        </p:nvSpPr>
        <p:spPr bwMode="auto">
          <a:xfrm>
            <a:off x="228600" y="6400800"/>
            <a:ext cx="5791200" cy="349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chemeClr val="tx2"/>
                </a:solidFill>
                <a:cs typeface="+mn-cs"/>
              </a:defRPr>
            </a:lvl1pPr>
          </a:lstStyle>
          <a:p>
            <a:pPr>
              <a:defRPr/>
            </a:pPr>
            <a:r>
              <a:rPr lang="en-US"/>
              <a:t>©2005 Commonwealth Office of Technology	 	</a:t>
            </a:r>
            <a:fld id="{456570EB-7DE0-4A25-BADC-FE15C59E9290}" type="slidenum">
              <a:rPr lang="en-US"/>
              <a:pPr>
                <a:defRPr/>
              </a:pPr>
              <a:t>‹#›</a:t>
            </a:fld>
            <a:endParaRPr lang="en-US"/>
          </a:p>
        </p:txBody>
      </p:sp>
      <p:sp>
        <p:nvSpPr>
          <p:cNvPr id="364549" name="Line 5"/>
          <p:cNvSpPr>
            <a:spLocks noChangeShapeType="1"/>
          </p:cNvSpPr>
          <p:nvPr/>
        </p:nvSpPr>
        <p:spPr bwMode="auto">
          <a:xfrm>
            <a:off x="0" y="838200"/>
            <a:ext cx="9144000" cy="0"/>
          </a:xfrm>
          <a:prstGeom prst="line">
            <a:avLst/>
          </a:prstGeom>
          <a:noFill/>
          <a:ln w="25400">
            <a:solidFill>
              <a:srgbClr val="993300"/>
            </a:solidFill>
            <a:round/>
            <a:headEnd/>
            <a:tailEnd/>
          </a:ln>
          <a:effectLst/>
        </p:spPr>
        <p:txBody>
          <a:bodyPr/>
          <a:lstStyle/>
          <a:p>
            <a:pPr>
              <a:defRPr/>
            </a:pPr>
            <a:endParaRPr lang="en-US">
              <a:cs typeface="+mn-cs"/>
            </a:endParaRPr>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Lst>
  <p:transition spd="med">
    <p:fade/>
  </p:transition>
  <p:hf sldNum="0" hdr="0" dt="0"/>
  <p:txStyles>
    <p:titleStyle>
      <a:lvl1pPr algn="ctr" rtl="0" eaLnBrk="0" fontAlgn="base" hangingPunct="0">
        <a:spcBef>
          <a:spcPct val="0"/>
        </a:spcBef>
        <a:spcAft>
          <a:spcPct val="0"/>
        </a:spcAft>
        <a:defRPr sz="2800" b="1">
          <a:solidFill>
            <a:schemeClr val="bg1"/>
          </a:solidFill>
          <a:latin typeface="+mj-lt"/>
          <a:ea typeface="+mj-ea"/>
          <a:cs typeface="+mj-cs"/>
        </a:defRPr>
      </a:lvl1pPr>
      <a:lvl2pPr algn="ctr" rtl="0" eaLnBrk="0" fontAlgn="base" hangingPunct="0">
        <a:spcBef>
          <a:spcPct val="0"/>
        </a:spcBef>
        <a:spcAft>
          <a:spcPct val="0"/>
        </a:spcAft>
        <a:defRPr sz="2800" b="1">
          <a:solidFill>
            <a:schemeClr val="bg1"/>
          </a:solidFill>
          <a:latin typeface="Arial" charset="0"/>
        </a:defRPr>
      </a:lvl2pPr>
      <a:lvl3pPr algn="ctr" rtl="0" eaLnBrk="0" fontAlgn="base" hangingPunct="0">
        <a:spcBef>
          <a:spcPct val="0"/>
        </a:spcBef>
        <a:spcAft>
          <a:spcPct val="0"/>
        </a:spcAft>
        <a:defRPr sz="2800" b="1">
          <a:solidFill>
            <a:schemeClr val="bg1"/>
          </a:solidFill>
          <a:latin typeface="Arial" charset="0"/>
        </a:defRPr>
      </a:lvl3pPr>
      <a:lvl4pPr algn="ctr" rtl="0" eaLnBrk="0" fontAlgn="base" hangingPunct="0">
        <a:spcBef>
          <a:spcPct val="0"/>
        </a:spcBef>
        <a:spcAft>
          <a:spcPct val="0"/>
        </a:spcAft>
        <a:defRPr sz="2800" b="1">
          <a:solidFill>
            <a:schemeClr val="bg1"/>
          </a:solidFill>
          <a:latin typeface="Arial" charset="0"/>
        </a:defRPr>
      </a:lvl4pPr>
      <a:lvl5pPr algn="ctr" rtl="0" eaLnBrk="0" fontAlgn="base" hangingPunct="0">
        <a:spcBef>
          <a:spcPct val="0"/>
        </a:spcBef>
        <a:spcAft>
          <a:spcPct val="0"/>
        </a:spcAft>
        <a:defRPr sz="2800" b="1">
          <a:solidFill>
            <a:schemeClr val="bg1"/>
          </a:solidFill>
          <a:latin typeface="Arial" charset="0"/>
        </a:defRPr>
      </a:lvl5pPr>
      <a:lvl6pPr marL="457200" algn="ctr" rtl="0" fontAlgn="base">
        <a:spcBef>
          <a:spcPct val="0"/>
        </a:spcBef>
        <a:spcAft>
          <a:spcPct val="0"/>
        </a:spcAft>
        <a:defRPr sz="2800" b="1">
          <a:solidFill>
            <a:schemeClr val="bg1"/>
          </a:solidFill>
          <a:latin typeface="Arial" charset="0"/>
        </a:defRPr>
      </a:lvl6pPr>
      <a:lvl7pPr marL="914400" algn="ctr" rtl="0" fontAlgn="base">
        <a:spcBef>
          <a:spcPct val="0"/>
        </a:spcBef>
        <a:spcAft>
          <a:spcPct val="0"/>
        </a:spcAft>
        <a:defRPr sz="2800" b="1">
          <a:solidFill>
            <a:schemeClr val="bg1"/>
          </a:solidFill>
          <a:latin typeface="Arial" charset="0"/>
        </a:defRPr>
      </a:lvl7pPr>
      <a:lvl8pPr marL="1371600" algn="ctr" rtl="0" fontAlgn="base">
        <a:spcBef>
          <a:spcPct val="0"/>
        </a:spcBef>
        <a:spcAft>
          <a:spcPct val="0"/>
        </a:spcAft>
        <a:defRPr sz="2800" b="1">
          <a:solidFill>
            <a:schemeClr val="bg1"/>
          </a:solidFill>
          <a:latin typeface="Arial" charset="0"/>
        </a:defRPr>
      </a:lvl8pPr>
      <a:lvl9pPr marL="1828800" algn="ctr" rtl="0" fontAlgn="base">
        <a:spcBef>
          <a:spcPct val="0"/>
        </a:spcBef>
        <a:spcAft>
          <a:spcPct val="0"/>
        </a:spcAft>
        <a:defRPr sz="2800" b="1">
          <a:solidFill>
            <a:schemeClr val="bg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hyperlink" Target="http://www.us-cert.gov/cas/techalerts/TA05-189A.html" TargetMode="Externa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5.jpeg"/><Relationship Id="rId7"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slide" Target="slide10.xml"/><Relationship Id="rId5" Type="http://schemas.openxmlformats.org/officeDocument/2006/relationships/image" Target="../media/image17.pn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png"/><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37.jpeg"/><Relationship Id="rId7" Type="http://schemas.openxmlformats.org/officeDocument/2006/relationships/image" Target="../media/image41.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21.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42.jpeg"/><Relationship Id="rId7" Type="http://schemas.openxmlformats.org/officeDocument/2006/relationships/image" Target="../media/image46.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22.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2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56.jpeg"/><Relationship Id="rId4" Type="http://schemas.openxmlformats.org/officeDocument/2006/relationships/image" Target="../media/image55.png"/></Relationships>
</file>

<file path=ppt/slides/_rels/slide2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48.jpeg"/></Relationships>
</file>

<file path=ppt/slides/_rels/slide2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61.jpeg"/><Relationship Id="rId4" Type="http://schemas.openxmlformats.org/officeDocument/2006/relationships/image" Target="../media/image60.jpeg"/></Relationships>
</file>

<file path=ppt/slides/_rels/slide26.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67.jpeg"/><Relationship Id="rId2" Type="http://schemas.openxmlformats.org/officeDocument/2006/relationships/image" Target="../media/image63.jpeg"/><Relationship Id="rId1" Type="http://schemas.openxmlformats.org/officeDocument/2006/relationships/slideLayout" Target="../slideLayouts/slideLayout7.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hyperlink" Target="http://www.sophos.com/products/enterprise/endpoint/" TargetMode="External"/></Relationships>
</file>

<file path=ppt/slides/_rels/slide28.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71.png"/><Relationship Id="rId4" Type="http://schemas.openxmlformats.org/officeDocument/2006/relationships/image" Target="../media/image32.png"/></Relationships>
</file>

<file path=ppt/slides/_rels/slide3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71.png"/><Relationship Id="rId4" Type="http://schemas.openxmlformats.org/officeDocument/2006/relationships/image" Target="../media/image32.png"/></Relationships>
</file>

<file path=ppt/slides/_rels/slide3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7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75.jpeg"/><Relationship Id="rId4" Type="http://schemas.openxmlformats.org/officeDocument/2006/relationships/image" Target="../media/image74.wmf"/></Relationships>
</file>

<file path=ppt/slides/_rels/slide40.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ctrTitle" idx="4294967295"/>
          </p:nvPr>
        </p:nvSpPr>
        <p:spPr>
          <a:xfrm>
            <a:off x="0" y="990600"/>
            <a:ext cx="9144000" cy="1676400"/>
          </a:xfrm>
        </p:spPr>
        <p:txBody>
          <a:bodyPr/>
          <a:lstStyle/>
          <a:p>
            <a:r>
              <a:rPr lang="en-US" sz="4000" smtClean="0"/>
              <a:t>Information Security Threats</a:t>
            </a:r>
          </a:p>
        </p:txBody>
      </p:sp>
      <p:sp>
        <p:nvSpPr>
          <p:cNvPr id="16386" name="Rectangle 3"/>
          <p:cNvSpPr>
            <a:spLocks noGrp="1" noChangeArrowheads="1"/>
          </p:cNvSpPr>
          <p:nvPr>
            <p:ph type="subTitle" idx="4294967295"/>
          </p:nvPr>
        </p:nvSpPr>
        <p:spPr>
          <a:xfrm>
            <a:off x="0" y="2438400"/>
            <a:ext cx="9144000" cy="609600"/>
          </a:xfrm>
        </p:spPr>
        <p:txBody>
          <a:bodyPr/>
          <a:lstStyle/>
          <a:p>
            <a:pPr marL="0" indent="0" algn="ctr">
              <a:buFontTx/>
              <a:buNone/>
            </a:pPr>
            <a:r>
              <a:rPr lang="en-US" sz="2400" b="1" smtClean="0">
                <a:solidFill>
                  <a:schemeClr val="bg1"/>
                </a:solidFill>
              </a:rPr>
              <a:t>A Brief History</a:t>
            </a:r>
          </a:p>
          <a:p>
            <a:pPr marL="0" indent="0" algn="ctr">
              <a:buFontTx/>
              <a:buNone/>
            </a:pPr>
            <a:r>
              <a:rPr lang="en-US" sz="2400" smtClean="0">
                <a:solidFill>
                  <a:schemeClr val="bg1"/>
                </a:solidFill>
              </a:rPr>
              <a:t>Steven Richards</a:t>
            </a:r>
          </a:p>
          <a:p>
            <a:pPr marL="0" indent="0" algn="ctr">
              <a:buFontTx/>
              <a:buNone/>
            </a:pPr>
            <a:r>
              <a:rPr lang="en-US" sz="2400" smtClean="0">
                <a:solidFill>
                  <a:schemeClr val="bg1"/>
                </a:solidFill>
              </a:rPr>
              <a:t>IBM</a:t>
            </a:r>
          </a:p>
          <a:p>
            <a:pPr marL="0" indent="0" algn="ctr">
              <a:buFontTx/>
              <a:buNone/>
            </a:pPr>
            <a:endParaRPr lang="en-US" sz="2400" smtClean="0">
              <a:solidFill>
                <a:schemeClr val="bg1"/>
              </a:solidFill>
            </a:endParaRPr>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2" descr="morris-sr"/>
          <p:cNvPicPr>
            <a:picLocks noChangeAspect="1" noChangeArrowheads="1"/>
          </p:cNvPicPr>
          <p:nvPr/>
        </p:nvPicPr>
        <p:blipFill>
          <a:blip r:embed="rId3"/>
          <a:srcRect/>
          <a:stretch>
            <a:fillRect/>
          </a:stretch>
        </p:blipFill>
        <p:spPr bwMode="auto">
          <a:xfrm>
            <a:off x="1219200" y="2286000"/>
            <a:ext cx="3019425" cy="3886200"/>
          </a:xfrm>
          <a:prstGeom prst="rect">
            <a:avLst/>
          </a:prstGeom>
          <a:noFill/>
          <a:ln w="9525">
            <a:noFill/>
            <a:miter lim="800000"/>
            <a:headEnd/>
            <a:tailEnd/>
          </a:ln>
        </p:spPr>
      </p:pic>
      <p:pic>
        <p:nvPicPr>
          <p:cNvPr id="17410" name="Picture 9" descr="morris2004"/>
          <p:cNvPicPr>
            <a:picLocks noChangeAspect="1" noChangeArrowheads="1"/>
          </p:cNvPicPr>
          <p:nvPr/>
        </p:nvPicPr>
        <p:blipFill>
          <a:blip r:embed="rId4"/>
          <a:srcRect/>
          <a:stretch>
            <a:fillRect/>
          </a:stretch>
        </p:blipFill>
        <p:spPr bwMode="auto">
          <a:xfrm>
            <a:off x="5410200" y="2819400"/>
            <a:ext cx="2209800" cy="2209800"/>
          </a:xfrm>
          <a:prstGeom prst="rect">
            <a:avLst/>
          </a:prstGeom>
          <a:noFill/>
          <a:ln w="38100">
            <a:solidFill>
              <a:schemeClr val="tx1"/>
            </a:solidFill>
            <a:miter lim="800000"/>
            <a:headEnd/>
            <a:tailEnd/>
          </a:ln>
        </p:spPr>
      </p:pic>
      <p:sp>
        <p:nvSpPr>
          <p:cNvPr id="17411" name="Rectangle 4"/>
          <p:cNvSpPr>
            <a:spLocks noChangeArrowheads="1"/>
          </p:cNvSpPr>
          <p:nvPr/>
        </p:nvSpPr>
        <p:spPr bwMode="auto">
          <a:xfrm>
            <a:off x="609600" y="1143000"/>
            <a:ext cx="8077200" cy="701675"/>
          </a:xfrm>
          <a:prstGeom prst="rect">
            <a:avLst/>
          </a:prstGeom>
          <a:noFill/>
          <a:ln w="9525">
            <a:noFill/>
            <a:miter lim="800000"/>
            <a:headEnd/>
            <a:tailEnd/>
          </a:ln>
        </p:spPr>
        <p:txBody>
          <a:bodyPr anchor="ctr">
            <a:spAutoFit/>
          </a:bodyPr>
          <a:lstStyle/>
          <a:p>
            <a:r>
              <a:rPr lang="en-US" sz="2000" b="1"/>
              <a:t>“The three golden rules to ensure computer security are: </a:t>
            </a:r>
            <a:br>
              <a:rPr lang="en-US" sz="2000" b="1"/>
            </a:br>
            <a:r>
              <a:rPr lang="en-US" sz="2000" b="1"/>
              <a:t> do not own a computer; do not power it on; and do not use it.”</a:t>
            </a:r>
          </a:p>
        </p:txBody>
      </p:sp>
    </p:spTree>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4" descr="Lamo-Mitnick-Poulsen"/>
          <p:cNvPicPr>
            <a:picLocks noChangeAspect="1" noChangeArrowheads="1"/>
          </p:cNvPicPr>
          <p:nvPr/>
        </p:nvPicPr>
        <p:blipFill>
          <a:blip r:embed="rId3"/>
          <a:srcRect/>
          <a:stretch>
            <a:fillRect/>
          </a:stretch>
        </p:blipFill>
        <p:spPr bwMode="auto">
          <a:xfrm>
            <a:off x="1447800" y="1524000"/>
            <a:ext cx="6248400" cy="4227513"/>
          </a:xfrm>
          <a:prstGeom prst="rect">
            <a:avLst/>
          </a:prstGeom>
          <a:noFill/>
          <a:ln w="38100">
            <a:solidFill>
              <a:schemeClr val="tx1"/>
            </a:solidFill>
            <a:miter lim="800000"/>
            <a:headEnd/>
            <a:tailEnd/>
          </a:ln>
        </p:spPr>
      </p:pic>
    </p:spTree>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2400" b="0" smtClean="0">
                <a:cs typeface="Times New Roman" pitchFamily="18" charset="0"/>
              </a:rPr>
              <a:t>Hacker fun….</a:t>
            </a:r>
          </a:p>
        </p:txBody>
      </p:sp>
      <p:pic>
        <p:nvPicPr>
          <p:cNvPr id="21506" name="Picture 3" descr="hack_services"/>
          <p:cNvPicPr>
            <a:picLocks noChangeAspect="1" noChangeArrowheads="1"/>
          </p:cNvPicPr>
          <p:nvPr/>
        </p:nvPicPr>
        <p:blipFill>
          <a:blip r:embed="rId3"/>
          <a:srcRect/>
          <a:stretch>
            <a:fillRect/>
          </a:stretch>
        </p:blipFill>
        <p:spPr bwMode="auto">
          <a:xfrm>
            <a:off x="0" y="762000"/>
            <a:ext cx="9144000" cy="6858000"/>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sz="2400" smtClean="0">
                <a:cs typeface="Times New Roman" pitchFamily="18" charset="0"/>
              </a:rPr>
              <a:t>“What’s my computer saying to me?”</a:t>
            </a:r>
          </a:p>
        </p:txBody>
      </p:sp>
      <p:pic>
        <p:nvPicPr>
          <p:cNvPr id="23554" name="Picture 3" descr="owned"/>
          <p:cNvPicPr>
            <a:picLocks noChangeAspect="1" noChangeArrowheads="1"/>
          </p:cNvPicPr>
          <p:nvPr/>
        </p:nvPicPr>
        <p:blipFill>
          <a:blip r:embed="rId3"/>
          <a:srcRect/>
          <a:stretch>
            <a:fillRect/>
          </a:stretch>
        </p:blipFill>
        <p:spPr bwMode="auto">
          <a:xfrm>
            <a:off x="1143000" y="1603375"/>
            <a:ext cx="7086600" cy="4568825"/>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p:txBody>
          <a:bodyPr/>
          <a:lstStyle/>
          <a:p>
            <a:r>
              <a:rPr lang="en-US" sz="2400" b="0" smtClean="0">
                <a:cs typeface="Times New Roman" pitchFamily="18" charset="0"/>
              </a:rPr>
              <a:t>Here’s what he saw on his screen…</a:t>
            </a:r>
          </a:p>
        </p:txBody>
      </p:sp>
      <p:pic>
        <p:nvPicPr>
          <p:cNvPr id="25602" name="Picture 3" descr="hacked-desktop1"/>
          <p:cNvPicPr>
            <a:picLocks noChangeAspect="1" noChangeArrowheads="1"/>
          </p:cNvPicPr>
          <p:nvPr/>
        </p:nvPicPr>
        <p:blipFill>
          <a:blip r:embed="rId3"/>
          <a:srcRect/>
          <a:stretch>
            <a:fillRect/>
          </a:stretch>
        </p:blipFill>
        <p:spPr bwMode="auto">
          <a:xfrm>
            <a:off x="0" y="954088"/>
            <a:ext cx="9525000" cy="5940425"/>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7" name="Picture 3" descr="fermi_hacker_Joseph_McElroy"/>
          <p:cNvPicPr>
            <a:picLocks noChangeAspect="1" noChangeArrowheads="1"/>
          </p:cNvPicPr>
          <p:nvPr/>
        </p:nvPicPr>
        <p:blipFill>
          <a:blip r:embed="rId3"/>
          <a:srcRect/>
          <a:stretch>
            <a:fillRect/>
          </a:stretch>
        </p:blipFill>
        <p:spPr bwMode="auto">
          <a:xfrm>
            <a:off x="3429000" y="1447800"/>
            <a:ext cx="2451100" cy="1836738"/>
          </a:xfrm>
          <a:prstGeom prst="rect">
            <a:avLst/>
          </a:prstGeom>
          <a:noFill/>
          <a:ln w="38100">
            <a:solidFill>
              <a:srgbClr val="000000"/>
            </a:solidFill>
            <a:miter lim="800000"/>
            <a:headEnd/>
            <a:tailEnd/>
          </a:ln>
          <a:effectLst>
            <a:outerShdw dist="35921" dir="2700000" algn="ctr" rotWithShape="0">
              <a:srgbClr val="808080"/>
            </a:outerShdw>
          </a:effectLst>
        </p:spPr>
      </p:pic>
      <p:pic>
        <p:nvPicPr>
          <p:cNvPr id="47108" name="Picture 4" descr="virus_writer_chen_ing_hau"/>
          <p:cNvPicPr>
            <a:picLocks noChangeAspect="1" noChangeArrowheads="1"/>
          </p:cNvPicPr>
          <p:nvPr/>
        </p:nvPicPr>
        <p:blipFill>
          <a:blip r:embed="rId4"/>
          <a:srcRect/>
          <a:stretch>
            <a:fillRect/>
          </a:stretch>
        </p:blipFill>
        <p:spPr bwMode="auto">
          <a:xfrm>
            <a:off x="381000" y="1295400"/>
            <a:ext cx="2370138" cy="2425700"/>
          </a:xfrm>
          <a:prstGeom prst="rect">
            <a:avLst/>
          </a:prstGeom>
          <a:noFill/>
          <a:ln w="38100">
            <a:solidFill>
              <a:srgbClr val="000000"/>
            </a:solidFill>
            <a:miter lim="800000"/>
            <a:headEnd/>
            <a:tailEnd/>
          </a:ln>
          <a:effectLst>
            <a:outerShdw dist="35921" dir="2700000" algn="ctr" rotWithShape="0">
              <a:srgbClr val="808080"/>
            </a:outerShdw>
          </a:effectLst>
        </p:spPr>
      </p:pic>
      <p:pic>
        <p:nvPicPr>
          <p:cNvPr id="47109" name="Picture 5" descr="jeffrey_lee_parson5"/>
          <p:cNvPicPr>
            <a:picLocks noChangeAspect="1" noChangeArrowheads="1"/>
          </p:cNvPicPr>
          <p:nvPr/>
        </p:nvPicPr>
        <p:blipFill>
          <a:blip r:embed="rId5"/>
          <a:srcRect/>
          <a:stretch>
            <a:fillRect/>
          </a:stretch>
        </p:blipFill>
        <p:spPr bwMode="auto">
          <a:xfrm>
            <a:off x="6781800" y="2057400"/>
            <a:ext cx="1885950" cy="2667000"/>
          </a:xfrm>
          <a:prstGeom prst="rect">
            <a:avLst/>
          </a:prstGeom>
          <a:noFill/>
          <a:ln w="57150">
            <a:solidFill>
              <a:srgbClr val="000000"/>
            </a:solidFill>
            <a:miter lim="800000"/>
            <a:headEnd/>
            <a:tailEnd/>
          </a:ln>
          <a:effectLst>
            <a:outerShdw dist="35921" dir="2700000" algn="ctr" rotWithShape="0">
              <a:schemeClr val="bg2"/>
            </a:outerShdw>
          </a:effectLst>
        </p:spPr>
      </p:pic>
      <p:pic>
        <p:nvPicPr>
          <p:cNvPr id="27652" name="Picture 10" descr="david_smith"/>
          <p:cNvPicPr>
            <a:picLocks noChangeAspect="1" noChangeArrowheads="1"/>
          </p:cNvPicPr>
          <p:nvPr/>
        </p:nvPicPr>
        <p:blipFill>
          <a:blip r:embed="rId6"/>
          <a:srcRect/>
          <a:stretch>
            <a:fillRect/>
          </a:stretch>
        </p:blipFill>
        <p:spPr bwMode="auto">
          <a:xfrm>
            <a:off x="2286000" y="4114800"/>
            <a:ext cx="2971800" cy="2235200"/>
          </a:xfrm>
          <a:prstGeom prst="rect">
            <a:avLst/>
          </a:prstGeom>
          <a:noFill/>
          <a:ln w="38100">
            <a:solidFill>
              <a:schemeClr val="tx1"/>
            </a:solidFill>
            <a:miter lim="800000"/>
            <a:headEnd/>
            <a:tailEnd/>
          </a:ln>
        </p:spPr>
      </p:pic>
    </p:spTree>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2" descr="MCj04315520000[1]"/>
          <p:cNvPicPr>
            <a:picLocks noChangeAspect="1" noChangeArrowheads="1"/>
          </p:cNvPicPr>
          <p:nvPr/>
        </p:nvPicPr>
        <p:blipFill>
          <a:blip r:embed="rId3">
            <a:lum bright="58000" contrast="-40000"/>
          </a:blip>
          <a:srcRect/>
          <a:stretch>
            <a:fillRect/>
          </a:stretch>
        </p:blipFill>
        <p:spPr bwMode="auto">
          <a:xfrm>
            <a:off x="6858000" y="457200"/>
            <a:ext cx="2286000" cy="2286000"/>
          </a:xfrm>
          <a:prstGeom prst="rect">
            <a:avLst/>
          </a:prstGeom>
          <a:noFill/>
          <a:ln w="9525">
            <a:noFill/>
            <a:miter lim="800000"/>
            <a:headEnd/>
            <a:tailEnd/>
          </a:ln>
        </p:spPr>
      </p:pic>
      <p:pic>
        <p:nvPicPr>
          <p:cNvPr id="29698" name="Picture 3" descr="games-criminals-play"/>
          <p:cNvPicPr>
            <a:picLocks noChangeAspect="1" noChangeArrowheads="1"/>
          </p:cNvPicPr>
          <p:nvPr/>
        </p:nvPicPr>
        <p:blipFill>
          <a:blip r:embed="rId4"/>
          <a:srcRect/>
          <a:stretch>
            <a:fillRect/>
          </a:stretch>
        </p:blipFill>
        <p:spPr bwMode="auto">
          <a:xfrm>
            <a:off x="-533400" y="914400"/>
            <a:ext cx="5486400" cy="5486400"/>
          </a:xfrm>
          <a:prstGeom prst="rect">
            <a:avLst/>
          </a:prstGeom>
          <a:noFill/>
          <a:ln w="9525">
            <a:noFill/>
            <a:miter lim="800000"/>
            <a:headEnd/>
            <a:tailEnd/>
          </a:ln>
        </p:spPr>
      </p:pic>
      <p:sp>
        <p:nvSpPr>
          <p:cNvPr id="29699" name="Rectangle 4"/>
          <p:cNvSpPr>
            <a:spLocks noGrp="1" noChangeArrowheads="1"/>
          </p:cNvSpPr>
          <p:nvPr>
            <p:ph type="body" idx="1"/>
          </p:nvPr>
        </p:nvSpPr>
        <p:spPr>
          <a:xfrm>
            <a:off x="4343400" y="914400"/>
            <a:ext cx="4800600" cy="3902075"/>
          </a:xfrm>
        </p:spPr>
        <p:txBody>
          <a:bodyPr lIns="92075" tIns="46038" rIns="92075" bIns="46038"/>
          <a:lstStyle/>
          <a:p>
            <a:r>
              <a:rPr lang="en-US" sz="1800" smtClean="0"/>
              <a:t>Shift from “Glory-Motivated-Vandals” to “Financially-Politically-Motivated-Cyber-</a:t>
            </a:r>
            <a:r>
              <a:rPr lang="en-US" sz="2400" smtClean="0">
                <a:solidFill>
                  <a:srgbClr val="FF0000"/>
                </a:solidFill>
              </a:rPr>
              <a:t>Crime</a:t>
            </a:r>
            <a:r>
              <a:rPr lang="en-US" sz="1800" smtClean="0"/>
              <a:t>”</a:t>
            </a:r>
          </a:p>
          <a:p>
            <a:pPr lvl="1"/>
            <a:r>
              <a:rPr lang="en-US" sz="1600" smtClean="0"/>
              <a:t>They are more organized and collaborative</a:t>
            </a:r>
          </a:p>
          <a:p>
            <a:pPr lvl="1"/>
            <a:r>
              <a:rPr lang="en-US" sz="1600" smtClean="0"/>
              <a:t>They have a </a:t>
            </a:r>
            <a:r>
              <a:rPr lang="en-US" sz="1600" b="1" i="1" smtClean="0"/>
              <a:t>Roadmap</a:t>
            </a:r>
          </a:p>
          <a:p>
            <a:pPr lvl="1"/>
            <a:r>
              <a:rPr lang="en-US" sz="1600" smtClean="0"/>
              <a:t>They are playing </a:t>
            </a:r>
            <a:r>
              <a:rPr lang="en-US" sz="1600" b="1" i="1" smtClean="0"/>
              <a:t>Chess</a:t>
            </a:r>
            <a:r>
              <a:rPr lang="en-US" sz="1600" smtClean="0"/>
              <a:t> </a:t>
            </a:r>
          </a:p>
          <a:p>
            <a:r>
              <a:rPr lang="en-US" sz="1800" smtClean="0"/>
              <a:t>The “Designer Worms” and “Designer Trojans”</a:t>
            </a:r>
          </a:p>
          <a:p>
            <a:pPr lvl="1"/>
            <a:r>
              <a:rPr lang="en-US" sz="1600" smtClean="0"/>
              <a:t>What are the implications when Patient ZERO *is* the only target?</a:t>
            </a:r>
          </a:p>
          <a:p>
            <a:pPr lvl="1"/>
            <a:r>
              <a:rPr lang="en-US" sz="1600" smtClean="0">
                <a:hlinkClick r:id="rId5"/>
              </a:rPr>
              <a:t>http://www.us-cert.gov/cas/techalerts/TA05-189A.html</a:t>
            </a:r>
            <a:endParaRPr lang="en-US" sz="1600" smtClean="0"/>
          </a:p>
          <a:p>
            <a:r>
              <a:rPr lang="en-US" sz="1800" smtClean="0"/>
              <a:t>The Bot-Networks (Worms </a:t>
            </a:r>
            <a:r>
              <a:rPr lang="en-US" sz="1800" smtClean="0">
                <a:sym typeface="Wingdings" pitchFamily="2" charset="2"/>
              </a:rPr>
              <a:t> Bots)</a:t>
            </a:r>
            <a:endParaRPr lang="en-US" sz="1800" smtClean="0"/>
          </a:p>
          <a:p>
            <a:pPr lvl="1"/>
            <a:r>
              <a:rPr lang="en-US" sz="1600" smtClean="0"/>
              <a:t>“Computational Currency”</a:t>
            </a:r>
          </a:p>
          <a:p>
            <a:pPr lvl="1"/>
            <a:r>
              <a:rPr lang="en-US" sz="1600" smtClean="0"/>
              <a:t>SPAM Relays</a:t>
            </a:r>
          </a:p>
          <a:p>
            <a:pPr lvl="1"/>
            <a:r>
              <a:rPr lang="en-US" sz="1600" smtClean="0"/>
              <a:t>Spyware/Adware subscriptions</a:t>
            </a:r>
          </a:p>
          <a:p>
            <a:pPr lvl="1"/>
            <a:r>
              <a:rPr lang="en-US" sz="1600" smtClean="0"/>
              <a:t>Distributed Denial of Service Attacks</a:t>
            </a:r>
          </a:p>
          <a:p>
            <a:pPr lvl="1"/>
            <a:r>
              <a:rPr lang="en-US" sz="1600" smtClean="0"/>
              <a:t>ID Harvesting</a:t>
            </a:r>
          </a:p>
        </p:txBody>
      </p:sp>
      <p:sp>
        <p:nvSpPr>
          <p:cNvPr id="29700" name="Rectangle 5"/>
          <p:cNvSpPr>
            <a:spLocks noChangeArrowheads="1"/>
          </p:cNvSpPr>
          <p:nvPr/>
        </p:nvSpPr>
        <p:spPr bwMode="auto">
          <a:xfrm>
            <a:off x="381000" y="914400"/>
            <a:ext cx="3657600" cy="5486400"/>
          </a:xfrm>
          <a:prstGeom prst="rect">
            <a:avLst/>
          </a:prstGeom>
          <a:noFill/>
          <a:ln w="38100">
            <a:solidFill>
              <a:schemeClr val="tx1"/>
            </a:solidFill>
            <a:miter lim="800000"/>
            <a:headEnd type="none" w="sm" len="sm"/>
            <a:tailEnd type="none" w="sm" len="sm"/>
          </a:ln>
        </p:spPr>
        <p:txBody>
          <a:bodyPr wrap="none" anchor="ctr"/>
          <a:lstStyle/>
          <a:p>
            <a:endParaRPr lang="en-US"/>
          </a:p>
        </p:txBody>
      </p:sp>
    </p:spTree>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10" name="Picture 6" descr="spammer_jeremy_jaynes"/>
          <p:cNvPicPr>
            <a:picLocks noChangeAspect="1" noChangeArrowheads="1"/>
          </p:cNvPicPr>
          <p:nvPr/>
        </p:nvPicPr>
        <p:blipFill>
          <a:blip r:embed="rId3"/>
          <a:srcRect/>
          <a:stretch>
            <a:fillRect/>
          </a:stretch>
        </p:blipFill>
        <p:spPr bwMode="auto">
          <a:xfrm>
            <a:off x="1981200" y="4343400"/>
            <a:ext cx="1400175" cy="2100263"/>
          </a:xfrm>
          <a:prstGeom prst="rect">
            <a:avLst/>
          </a:prstGeom>
          <a:noFill/>
          <a:ln w="38100">
            <a:solidFill>
              <a:srgbClr val="000000"/>
            </a:solidFill>
            <a:miter lim="800000"/>
            <a:headEnd/>
            <a:tailEnd/>
          </a:ln>
          <a:effectLst>
            <a:outerShdw dist="35921" dir="2700000" algn="ctr" rotWithShape="0">
              <a:srgbClr val="808080"/>
            </a:outerShdw>
          </a:effectLst>
        </p:spPr>
      </p:pic>
      <p:pic>
        <p:nvPicPr>
          <p:cNvPr id="47111" name="Picture 7" descr="Andrew_Schwarmkoff_phisher"/>
          <p:cNvPicPr>
            <a:picLocks noChangeAspect="1" noChangeArrowheads="1"/>
          </p:cNvPicPr>
          <p:nvPr/>
        </p:nvPicPr>
        <p:blipFill>
          <a:blip r:embed="rId4"/>
          <a:srcRect/>
          <a:stretch>
            <a:fillRect/>
          </a:stretch>
        </p:blipFill>
        <p:spPr bwMode="auto">
          <a:xfrm>
            <a:off x="6400800" y="1447800"/>
            <a:ext cx="1579563" cy="2043113"/>
          </a:xfrm>
          <a:prstGeom prst="rect">
            <a:avLst/>
          </a:prstGeom>
          <a:noFill/>
          <a:ln w="38100">
            <a:solidFill>
              <a:srgbClr val="000000"/>
            </a:solidFill>
            <a:miter lim="800000"/>
            <a:headEnd/>
            <a:tailEnd/>
          </a:ln>
          <a:effectLst>
            <a:outerShdw dist="35921" dir="2700000" algn="ctr" rotWithShape="0">
              <a:srgbClr val="808080"/>
            </a:outerShdw>
          </a:effectLst>
        </p:spPr>
      </p:pic>
      <p:pic>
        <p:nvPicPr>
          <p:cNvPr id="47112" name="Picture 8"/>
          <p:cNvPicPr>
            <a:picLocks noChangeAspect="1" noChangeArrowheads="1"/>
          </p:cNvPicPr>
          <p:nvPr/>
        </p:nvPicPr>
        <p:blipFill>
          <a:blip r:embed="rId5"/>
          <a:srcRect/>
          <a:stretch>
            <a:fillRect/>
          </a:stretch>
        </p:blipFill>
        <p:spPr bwMode="auto">
          <a:xfrm>
            <a:off x="3429000" y="1371600"/>
            <a:ext cx="1706563" cy="2078038"/>
          </a:xfrm>
          <a:prstGeom prst="rect">
            <a:avLst/>
          </a:prstGeom>
          <a:noFill/>
          <a:ln w="25400">
            <a:solidFill>
              <a:schemeClr val="tx1"/>
            </a:solidFill>
            <a:miter lim="800000"/>
            <a:headEnd/>
            <a:tailEnd/>
          </a:ln>
          <a:effectLst>
            <a:outerShdw dist="35921" dir="2700000" algn="ctr" rotWithShape="0">
              <a:schemeClr val="bg2"/>
            </a:outerShdw>
          </a:effectLst>
        </p:spPr>
      </p:pic>
      <p:pic>
        <p:nvPicPr>
          <p:cNvPr id="31748" name="Picture 1" descr="Brian Salcedo.jpg">
            <a:hlinkClick r:id="rId6" action="ppaction://hlinksldjump"/>
          </p:cNvPr>
          <p:cNvPicPr>
            <a:picLocks noGrp="1" noChangeAspect="1"/>
          </p:cNvPicPr>
          <p:nvPr isPhoto="1"/>
        </p:nvPicPr>
        <p:blipFill>
          <a:blip r:embed="rId7"/>
          <a:srcRect/>
          <a:stretch>
            <a:fillRect/>
          </a:stretch>
        </p:blipFill>
        <p:spPr bwMode="auto">
          <a:xfrm>
            <a:off x="4572000" y="4191000"/>
            <a:ext cx="1749425" cy="2039938"/>
          </a:xfrm>
          <a:prstGeom prst="rect">
            <a:avLst/>
          </a:prstGeom>
          <a:noFill/>
          <a:ln w="38100">
            <a:solidFill>
              <a:schemeClr val="tx1"/>
            </a:solidFill>
            <a:miter lim="800000"/>
            <a:headEnd/>
            <a:tailEnd/>
          </a:ln>
        </p:spPr>
      </p:pic>
      <p:pic>
        <p:nvPicPr>
          <p:cNvPr id="31749" name="Picture 1" descr="Jie_dong copy.jpg">
            <a:hlinkClick r:id="rId6" action="ppaction://hlinksldjump"/>
          </p:cNvPr>
          <p:cNvPicPr>
            <a:picLocks noGrp="1" noChangeAspect="1"/>
          </p:cNvPicPr>
          <p:nvPr isPhoto="1"/>
        </p:nvPicPr>
        <p:blipFill>
          <a:blip r:embed="rId8"/>
          <a:srcRect/>
          <a:stretch>
            <a:fillRect/>
          </a:stretch>
        </p:blipFill>
        <p:spPr bwMode="auto">
          <a:xfrm>
            <a:off x="685800" y="1600200"/>
            <a:ext cx="1606550" cy="2098675"/>
          </a:xfrm>
          <a:prstGeom prst="rect">
            <a:avLst/>
          </a:prstGeom>
          <a:noFill/>
          <a:ln w="38100">
            <a:solidFill>
              <a:schemeClr val="tx1"/>
            </a:solidFill>
            <a:miter lim="800000"/>
            <a:headEnd/>
            <a:tailEnd/>
          </a:ln>
        </p:spPr>
      </p:pic>
    </p:spTree>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Footer Placeholder 3"/>
          <p:cNvSpPr txBox="1">
            <a:spLocks noGrp="1"/>
          </p:cNvSpPr>
          <p:nvPr/>
        </p:nvSpPr>
        <p:spPr bwMode="auto">
          <a:xfrm>
            <a:off x="228600" y="6400800"/>
            <a:ext cx="5791200" cy="349250"/>
          </a:xfrm>
          <a:prstGeom prst="rect">
            <a:avLst/>
          </a:prstGeom>
          <a:noFill/>
          <a:ln w="9525">
            <a:noFill/>
            <a:miter lim="800000"/>
            <a:headEnd/>
            <a:tailEnd/>
          </a:ln>
        </p:spPr>
        <p:txBody>
          <a:bodyPr/>
          <a:lstStyle/>
          <a:p>
            <a:r>
              <a:rPr lang="en-US" sz="1200">
                <a:solidFill>
                  <a:schemeClr val="tx2"/>
                </a:solidFill>
              </a:rPr>
              <a:t>©2005 Commonwealth Office of Technology	 	</a:t>
            </a:r>
            <a:fld id="{61B42B43-1D87-43BB-BF92-7AEB82DE8AE3}" type="slidenum">
              <a:rPr lang="en-US" sz="1200">
                <a:solidFill>
                  <a:schemeClr val="tx2"/>
                </a:solidFill>
              </a:rPr>
              <a:pPr/>
              <a:t>10</a:t>
            </a:fld>
            <a:endParaRPr lang="en-US" sz="1200">
              <a:solidFill>
                <a:schemeClr val="tx2"/>
              </a:solidFill>
            </a:endParaRPr>
          </a:p>
        </p:txBody>
      </p:sp>
      <p:pic>
        <p:nvPicPr>
          <p:cNvPr id="33794" name="Picture 4" descr="shark2"/>
          <p:cNvPicPr>
            <a:picLocks noChangeAspect="1" noChangeArrowheads="1"/>
          </p:cNvPicPr>
          <p:nvPr/>
        </p:nvPicPr>
        <p:blipFill>
          <a:blip r:embed="rId2"/>
          <a:srcRect/>
          <a:stretch>
            <a:fillRect/>
          </a:stretch>
        </p:blipFill>
        <p:spPr bwMode="auto">
          <a:xfrm>
            <a:off x="0" y="1303338"/>
            <a:ext cx="9372600" cy="5554662"/>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Footer Placeholder 3"/>
          <p:cNvSpPr txBox="1">
            <a:spLocks noGrp="1"/>
          </p:cNvSpPr>
          <p:nvPr/>
        </p:nvSpPr>
        <p:spPr bwMode="auto">
          <a:xfrm>
            <a:off x="228600" y="6400800"/>
            <a:ext cx="5791200" cy="349250"/>
          </a:xfrm>
          <a:prstGeom prst="rect">
            <a:avLst/>
          </a:prstGeom>
          <a:noFill/>
          <a:ln w="9525">
            <a:noFill/>
            <a:miter lim="800000"/>
            <a:headEnd/>
            <a:tailEnd/>
          </a:ln>
        </p:spPr>
        <p:txBody>
          <a:bodyPr/>
          <a:lstStyle/>
          <a:p>
            <a:r>
              <a:rPr lang="en-US" sz="1200">
                <a:solidFill>
                  <a:schemeClr val="tx2"/>
                </a:solidFill>
              </a:rPr>
              <a:t>©2005 Commonwealth Office of Technology	 	</a:t>
            </a:r>
            <a:fld id="{F30D482E-B171-4C6E-894D-464B9E87A921}" type="slidenum">
              <a:rPr lang="en-US" sz="1200">
                <a:solidFill>
                  <a:schemeClr val="tx2"/>
                </a:solidFill>
              </a:rPr>
              <a:pPr/>
              <a:t>11</a:t>
            </a:fld>
            <a:endParaRPr lang="en-US" sz="1200">
              <a:solidFill>
                <a:schemeClr val="tx2"/>
              </a:solidFill>
            </a:endParaRPr>
          </a:p>
        </p:txBody>
      </p:sp>
      <p:pic>
        <p:nvPicPr>
          <p:cNvPr id="34818" name="Picture 4" descr="sharks2"/>
          <p:cNvPicPr>
            <a:picLocks noChangeAspect="1" noChangeArrowheads="1"/>
          </p:cNvPicPr>
          <p:nvPr/>
        </p:nvPicPr>
        <p:blipFill>
          <a:blip r:embed="rId2"/>
          <a:srcRect/>
          <a:stretch>
            <a:fillRect/>
          </a:stretch>
        </p:blipFill>
        <p:spPr bwMode="auto">
          <a:xfrm>
            <a:off x="0" y="762000"/>
            <a:ext cx="9525000" cy="6338888"/>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Footer Placeholder 3"/>
          <p:cNvSpPr>
            <a:spLocks noGrp="1"/>
          </p:cNvSpPr>
          <p:nvPr>
            <p:ph type="ftr" sz="quarter" idx="10"/>
          </p:nvPr>
        </p:nvSpPr>
        <p:spPr>
          <a:noFill/>
        </p:spPr>
        <p:txBody>
          <a:bodyPr/>
          <a:lstStyle/>
          <a:p>
            <a:r>
              <a:rPr lang="en-US" smtClean="0">
                <a:cs typeface="Arial" charset="0"/>
              </a:rPr>
              <a:t>©2005 Commonwealth Office of Technology	 	</a:t>
            </a:r>
            <a:fld id="{AA40A413-563E-42F8-B730-A19B1769B477}" type="slidenum">
              <a:rPr lang="en-US" smtClean="0">
                <a:cs typeface="Arial" charset="0"/>
              </a:rPr>
              <a:pPr/>
              <a:t>12</a:t>
            </a:fld>
            <a:endParaRPr lang="en-US" smtClean="0">
              <a:cs typeface="Arial" charset="0"/>
            </a:endParaRPr>
          </a:p>
        </p:txBody>
      </p:sp>
      <p:pic>
        <p:nvPicPr>
          <p:cNvPr id="35842" name="Picture 5" descr="shadowcrew"/>
          <p:cNvPicPr>
            <a:picLocks noChangeAspect="1" noChangeArrowheads="1"/>
          </p:cNvPicPr>
          <p:nvPr/>
        </p:nvPicPr>
        <p:blipFill>
          <a:blip r:embed="rId2"/>
          <a:srcRect/>
          <a:stretch>
            <a:fillRect/>
          </a:stretch>
        </p:blipFill>
        <p:spPr bwMode="auto">
          <a:xfrm>
            <a:off x="0" y="0"/>
            <a:ext cx="9144000" cy="7210425"/>
          </a:xfrm>
          <a:prstGeom prst="rect">
            <a:avLst/>
          </a:prstGeom>
          <a:noFill/>
          <a:ln w="9525">
            <a:noFill/>
            <a:miter lim="800000"/>
            <a:headEnd/>
            <a:tailEnd/>
          </a:ln>
        </p:spPr>
      </p:pic>
      <p:sp>
        <p:nvSpPr>
          <p:cNvPr id="35843" name="Text Box 4"/>
          <p:cNvSpPr txBox="1">
            <a:spLocks noChangeArrowheads="1"/>
          </p:cNvSpPr>
          <p:nvPr/>
        </p:nvSpPr>
        <p:spPr bwMode="auto">
          <a:xfrm>
            <a:off x="304800" y="3276600"/>
            <a:ext cx="6324600" cy="1193800"/>
          </a:xfrm>
          <a:prstGeom prst="rect">
            <a:avLst/>
          </a:prstGeom>
          <a:noFill/>
          <a:ln w="3175">
            <a:solidFill>
              <a:schemeClr val="bg1"/>
            </a:solidFill>
            <a:miter lim="800000"/>
            <a:headEnd/>
            <a:tailEnd/>
          </a:ln>
        </p:spPr>
        <p:txBody>
          <a:bodyPr>
            <a:spAutoFit/>
          </a:bodyPr>
          <a:lstStyle/>
          <a:p>
            <a:pPr>
              <a:spcBef>
                <a:spcPct val="50000"/>
              </a:spcBef>
            </a:pPr>
            <a:r>
              <a:rPr lang="en-US" b="1">
                <a:solidFill>
                  <a:srgbClr val="FF3300"/>
                </a:solidFill>
              </a:rPr>
              <a:t>1.5M credit &amp; bank cards</a:t>
            </a:r>
            <a:br>
              <a:rPr lang="en-US" b="1">
                <a:solidFill>
                  <a:srgbClr val="FF3300"/>
                </a:solidFill>
              </a:rPr>
            </a:br>
            <a:r>
              <a:rPr lang="en-US" b="1">
                <a:solidFill>
                  <a:srgbClr val="FF3300"/>
                </a:solidFill>
              </a:rPr>
              <a:t>And ~$4M damages</a:t>
            </a:r>
          </a:p>
        </p:txBody>
      </p:sp>
    </p:spTree>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Footer Placeholder 3"/>
          <p:cNvSpPr txBox="1">
            <a:spLocks noGrp="1"/>
          </p:cNvSpPr>
          <p:nvPr/>
        </p:nvSpPr>
        <p:spPr bwMode="auto">
          <a:xfrm>
            <a:off x="228600" y="6400800"/>
            <a:ext cx="5791200" cy="349250"/>
          </a:xfrm>
          <a:prstGeom prst="rect">
            <a:avLst/>
          </a:prstGeom>
          <a:noFill/>
          <a:ln w="9525">
            <a:noFill/>
            <a:miter lim="800000"/>
            <a:headEnd/>
            <a:tailEnd/>
          </a:ln>
        </p:spPr>
        <p:txBody>
          <a:bodyPr/>
          <a:lstStyle/>
          <a:p>
            <a:r>
              <a:rPr lang="en-US" sz="1200">
                <a:solidFill>
                  <a:schemeClr val="tx2"/>
                </a:solidFill>
              </a:rPr>
              <a:t>©2005 Commonwealth Office of Technology	 	</a:t>
            </a:r>
            <a:fld id="{FFD4C4D1-3717-4781-B624-8B93B8D90D1B}" type="slidenum">
              <a:rPr lang="en-US" sz="1200">
                <a:solidFill>
                  <a:schemeClr val="tx2"/>
                </a:solidFill>
              </a:rPr>
              <a:pPr/>
              <a:t>13</a:t>
            </a:fld>
            <a:endParaRPr lang="en-US" sz="1200">
              <a:solidFill>
                <a:schemeClr val="tx2"/>
              </a:solidFill>
            </a:endParaRPr>
          </a:p>
        </p:txBody>
      </p:sp>
      <p:pic>
        <p:nvPicPr>
          <p:cNvPr id="36866" name="Picture 4" descr="carderplanet"/>
          <p:cNvPicPr>
            <a:picLocks noChangeAspect="1" noChangeArrowheads="1"/>
          </p:cNvPicPr>
          <p:nvPr/>
        </p:nvPicPr>
        <p:blipFill>
          <a:blip r:embed="rId2"/>
          <a:srcRect/>
          <a:stretch>
            <a:fillRect/>
          </a:stretch>
        </p:blipFill>
        <p:spPr bwMode="auto">
          <a:xfrm>
            <a:off x="0" y="0"/>
            <a:ext cx="9525000" cy="8374063"/>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Footer Placeholder 3"/>
          <p:cNvSpPr txBox="1">
            <a:spLocks noGrp="1"/>
          </p:cNvSpPr>
          <p:nvPr/>
        </p:nvSpPr>
        <p:spPr bwMode="auto">
          <a:xfrm>
            <a:off x="228600" y="6400800"/>
            <a:ext cx="5791200" cy="349250"/>
          </a:xfrm>
          <a:prstGeom prst="rect">
            <a:avLst/>
          </a:prstGeom>
          <a:noFill/>
          <a:ln w="9525">
            <a:noFill/>
            <a:miter lim="800000"/>
            <a:headEnd/>
            <a:tailEnd/>
          </a:ln>
        </p:spPr>
        <p:txBody>
          <a:bodyPr/>
          <a:lstStyle/>
          <a:p>
            <a:r>
              <a:rPr lang="en-US" sz="1200">
                <a:solidFill>
                  <a:schemeClr val="tx2"/>
                </a:solidFill>
              </a:rPr>
              <a:t>©2005 Commonwealth Office of Technology	 	</a:t>
            </a:r>
            <a:fld id="{C0ADC456-61E2-49FF-BB7E-B6DF8EC1E146}" type="slidenum">
              <a:rPr lang="en-US" sz="1200">
                <a:solidFill>
                  <a:schemeClr val="tx2"/>
                </a:solidFill>
              </a:rPr>
              <a:pPr/>
              <a:t>14</a:t>
            </a:fld>
            <a:endParaRPr lang="en-US" sz="1200">
              <a:solidFill>
                <a:schemeClr val="tx2"/>
              </a:solidFill>
            </a:endParaRPr>
          </a:p>
        </p:txBody>
      </p:sp>
      <p:sp>
        <p:nvSpPr>
          <p:cNvPr id="37890" name="Text Box 5"/>
          <p:cNvSpPr txBox="1">
            <a:spLocks noChangeArrowheads="1"/>
          </p:cNvSpPr>
          <p:nvPr/>
        </p:nvSpPr>
        <p:spPr bwMode="auto">
          <a:xfrm>
            <a:off x="838200" y="3352800"/>
            <a:ext cx="7772400" cy="2857500"/>
          </a:xfrm>
          <a:prstGeom prst="rect">
            <a:avLst/>
          </a:prstGeom>
          <a:noFill/>
          <a:ln w="9525">
            <a:noFill/>
            <a:miter lim="800000"/>
            <a:headEnd/>
            <a:tailEnd/>
          </a:ln>
        </p:spPr>
        <p:txBody>
          <a:bodyPr lIns="182880" tIns="228600" rIns="182880" bIns="228600">
            <a:spAutoFit/>
          </a:bodyPr>
          <a:lstStyle/>
          <a:p>
            <a:pPr>
              <a:lnSpc>
                <a:spcPct val="140000"/>
              </a:lnSpc>
            </a:pPr>
            <a:r>
              <a:rPr lang="en-US" sz="1600"/>
              <a:t>LT. COL. JOE RUFFINI, COUNTERTERRORISM EXPERT: </a:t>
            </a:r>
          </a:p>
          <a:p>
            <a:pPr>
              <a:lnSpc>
                <a:spcPct val="140000"/>
              </a:lnSpc>
            </a:pPr>
            <a:r>
              <a:rPr lang="en-US" sz="1600"/>
              <a:t>Yes, we did, Glenn. </a:t>
            </a:r>
            <a:r>
              <a:rPr lang="en-US" sz="1600" b="1">
                <a:solidFill>
                  <a:schemeClr val="accent2"/>
                </a:solidFill>
              </a:rPr>
              <a:t>There have been several instances of computer disks recovered</a:t>
            </a:r>
            <a:r>
              <a:rPr lang="en-US" sz="1600">
                <a:solidFill>
                  <a:schemeClr val="accent2"/>
                </a:solidFill>
              </a:rPr>
              <a:t>,</a:t>
            </a:r>
            <a:r>
              <a:rPr lang="en-US" sz="1600"/>
              <a:t> the ones you`re talking about </a:t>
            </a:r>
            <a:r>
              <a:rPr lang="en-US" sz="1600" b="1">
                <a:solidFill>
                  <a:schemeClr val="accent2"/>
                </a:solidFill>
              </a:rPr>
              <a:t>in Iraq, some Department of Education schools, emergency crisis management plans were found on the disk, school floor plans, school emergency response plans.</a:t>
            </a:r>
            <a:r>
              <a:rPr lang="en-US" sz="1600"/>
              <a:t> But the point I`d like to make here is, you know, </a:t>
            </a:r>
            <a:r>
              <a:rPr lang="en-US" sz="1600" b="1">
                <a:solidFill>
                  <a:schemeClr val="accent2"/>
                </a:solidFill>
              </a:rPr>
              <a:t>when we post this stuff on our Web sites, we can`t get surprised when our enemies download it. </a:t>
            </a:r>
          </a:p>
        </p:txBody>
      </p:sp>
      <p:sp>
        <p:nvSpPr>
          <p:cNvPr id="37891" name="Text Box 4"/>
          <p:cNvSpPr txBox="1">
            <a:spLocks noChangeArrowheads="1"/>
          </p:cNvSpPr>
          <p:nvPr/>
        </p:nvSpPr>
        <p:spPr bwMode="auto">
          <a:xfrm>
            <a:off x="914400" y="914400"/>
            <a:ext cx="7726363" cy="2536825"/>
          </a:xfrm>
          <a:prstGeom prst="rect">
            <a:avLst/>
          </a:prstGeom>
          <a:noFill/>
          <a:ln w="9525">
            <a:noFill/>
            <a:miter lim="800000"/>
            <a:headEnd/>
            <a:tailEnd/>
          </a:ln>
        </p:spPr>
        <p:txBody>
          <a:bodyPr>
            <a:spAutoFit/>
          </a:bodyPr>
          <a:lstStyle/>
          <a:p>
            <a:r>
              <a:rPr lang="en-US" sz="1600"/>
              <a:t>“</a:t>
            </a:r>
            <a:r>
              <a:rPr lang="en-US" sz="1600" b="1">
                <a:solidFill>
                  <a:schemeClr val="accent2"/>
                </a:solidFill>
              </a:rPr>
              <a:t>China has downloaded 10 to 20 terabytes of data from the NIPRNet</a:t>
            </a:r>
            <a:r>
              <a:rPr lang="en-US" sz="1600"/>
              <a:t> (DOD’s Non-Classified IP Router Network),” said Maj. Gen. William Lord, director of information, services and integration in the Air Force’s Office of Warfighting Integration and Chief Information Officer, during the recent Air Force IT Conference in Montgomery, Ala. </a:t>
            </a:r>
            <a:br>
              <a:rPr lang="en-US" sz="1600"/>
            </a:br>
            <a:r>
              <a:rPr lang="en-US" sz="1600"/>
              <a:t> </a:t>
            </a:r>
            <a:br>
              <a:rPr lang="en-US" sz="1600"/>
            </a:br>
            <a:r>
              <a:rPr lang="en-US" sz="1600"/>
              <a:t>“They’re looking for your identity so they can get into the network as you,” said Lord, adding that Chinese hackers had yet to penetrate DOD’s secret, classified network. </a:t>
            </a:r>
            <a:r>
              <a:rPr lang="en-US" sz="1600" b="1">
                <a:solidFill>
                  <a:schemeClr val="accent2"/>
                </a:solidFill>
              </a:rPr>
              <a:t>“There is a nation-state threat by the Chinese.”</a:t>
            </a:r>
            <a:r>
              <a:rPr lang="en-US" sz="1600"/>
              <a:t> </a:t>
            </a:r>
            <a:br>
              <a:rPr lang="en-US" sz="1600"/>
            </a:br>
            <a:endParaRPr lang="en-US" sz="1600"/>
          </a:p>
        </p:txBody>
      </p:sp>
    </p:spTree>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oter Placeholder 3"/>
          <p:cNvSpPr txBox="1">
            <a:spLocks noGrp="1"/>
          </p:cNvSpPr>
          <p:nvPr/>
        </p:nvSpPr>
        <p:spPr bwMode="auto">
          <a:xfrm>
            <a:off x="228600" y="6400800"/>
            <a:ext cx="5791200" cy="349250"/>
          </a:xfrm>
          <a:prstGeom prst="rect">
            <a:avLst/>
          </a:prstGeom>
          <a:noFill/>
          <a:ln w="9525">
            <a:noFill/>
            <a:miter lim="800000"/>
            <a:headEnd/>
            <a:tailEnd/>
          </a:ln>
        </p:spPr>
        <p:txBody>
          <a:bodyPr/>
          <a:lstStyle/>
          <a:p>
            <a:r>
              <a:rPr lang="en-US" sz="1200">
                <a:solidFill>
                  <a:schemeClr val="tx2"/>
                </a:solidFill>
              </a:rPr>
              <a:t>©2005 Commonwealth Office of Technology	 	</a:t>
            </a:r>
            <a:fld id="{324C7E7C-AA46-41D8-BD4C-0FC4A399EE6F}" type="slidenum">
              <a:rPr lang="en-US" sz="1200">
                <a:solidFill>
                  <a:schemeClr val="tx2"/>
                </a:solidFill>
              </a:rPr>
              <a:pPr/>
              <a:t>15</a:t>
            </a:fld>
            <a:endParaRPr lang="en-US" sz="1200">
              <a:solidFill>
                <a:schemeClr val="tx2"/>
              </a:solidFill>
            </a:endParaRPr>
          </a:p>
        </p:txBody>
      </p:sp>
      <p:sp>
        <p:nvSpPr>
          <p:cNvPr id="38914" name="Text Box 5"/>
          <p:cNvSpPr txBox="1">
            <a:spLocks noChangeArrowheads="1"/>
          </p:cNvSpPr>
          <p:nvPr/>
        </p:nvSpPr>
        <p:spPr bwMode="auto">
          <a:xfrm>
            <a:off x="685800" y="1143000"/>
            <a:ext cx="7772400" cy="4646613"/>
          </a:xfrm>
          <a:prstGeom prst="rect">
            <a:avLst/>
          </a:prstGeom>
          <a:noFill/>
          <a:ln w="9525">
            <a:noFill/>
            <a:miter lim="800000"/>
            <a:headEnd/>
            <a:tailEnd/>
          </a:ln>
        </p:spPr>
        <p:txBody>
          <a:bodyPr lIns="182880" tIns="228600" rIns="182880" bIns="228600">
            <a:spAutoFit/>
          </a:bodyPr>
          <a:lstStyle/>
          <a:p>
            <a:pPr>
              <a:lnSpc>
                <a:spcPct val="140000"/>
              </a:lnSpc>
            </a:pPr>
            <a:r>
              <a:rPr lang="en-US" sz="2800" b="1">
                <a:solidFill>
                  <a:srgbClr val="0066CC"/>
                </a:solidFill>
              </a:rPr>
              <a:t>Best Practices are </a:t>
            </a:r>
            <a:r>
              <a:rPr lang="en-US" sz="2800" b="1" i="1">
                <a:solidFill>
                  <a:srgbClr val="0066CC"/>
                </a:solidFill>
              </a:rPr>
              <a:t>Still</a:t>
            </a:r>
            <a:r>
              <a:rPr lang="en-US" sz="2800" b="1">
                <a:solidFill>
                  <a:srgbClr val="0066CC"/>
                </a:solidFill>
              </a:rPr>
              <a:t> Best Practices</a:t>
            </a:r>
          </a:p>
          <a:p>
            <a:pPr marL="742950" lvl="1" indent="-285750">
              <a:lnSpc>
                <a:spcPct val="140000"/>
              </a:lnSpc>
              <a:buFontTx/>
              <a:buChar char="•"/>
            </a:pPr>
            <a:r>
              <a:rPr lang="en-US" sz="2800" b="1">
                <a:solidFill>
                  <a:srgbClr val="0066CC"/>
                </a:solidFill>
              </a:rPr>
              <a:t>Network</a:t>
            </a:r>
          </a:p>
          <a:p>
            <a:pPr marL="742950" lvl="1" indent="-285750">
              <a:lnSpc>
                <a:spcPct val="140000"/>
              </a:lnSpc>
              <a:buFontTx/>
              <a:buChar char="•"/>
            </a:pPr>
            <a:r>
              <a:rPr lang="en-US" sz="2800" b="1">
                <a:solidFill>
                  <a:srgbClr val="0066CC"/>
                </a:solidFill>
              </a:rPr>
              <a:t>Systems</a:t>
            </a:r>
          </a:p>
          <a:p>
            <a:pPr marL="742950" lvl="1" indent="-285750">
              <a:lnSpc>
                <a:spcPct val="140000"/>
              </a:lnSpc>
              <a:buFontTx/>
              <a:buChar char="•"/>
            </a:pPr>
            <a:r>
              <a:rPr lang="en-US" sz="2800" b="1">
                <a:solidFill>
                  <a:srgbClr val="0066CC"/>
                </a:solidFill>
              </a:rPr>
              <a:t>Applications</a:t>
            </a:r>
          </a:p>
          <a:p>
            <a:pPr marL="742950" lvl="1" indent="-285750">
              <a:lnSpc>
                <a:spcPct val="140000"/>
              </a:lnSpc>
              <a:buFontTx/>
              <a:buChar char="•"/>
            </a:pPr>
            <a:r>
              <a:rPr lang="en-US" sz="2800" b="1">
                <a:solidFill>
                  <a:srgbClr val="0066CC"/>
                </a:solidFill>
              </a:rPr>
              <a:t>Data</a:t>
            </a:r>
          </a:p>
          <a:p>
            <a:pPr marL="742950" lvl="1" indent="-285750">
              <a:lnSpc>
                <a:spcPct val="140000"/>
              </a:lnSpc>
              <a:buFontTx/>
              <a:buChar char="•"/>
            </a:pPr>
            <a:r>
              <a:rPr lang="en-US" sz="2800" b="1" i="1">
                <a:solidFill>
                  <a:srgbClr val="0066CC"/>
                </a:solidFill>
              </a:rPr>
              <a:t>Users</a:t>
            </a:r>
          </a:p>
          <a:p>
            <a:pPr marL="742950" lvl="1" indent="-285750">
              <a:lnSpc>
                <a:spcPct val="140000"/>
              </a:lnSpc>
              <a:buFontTx/>
              <a:buChar char="•"/>
            </a:pPr>
            <a:endParaRPr lang="en-US" sz="2800" b="1">
              <a:solidFill>
                <a:srgbClr val="0066CC"/>
              </a:solidFill>
            </a:endParaRPr>
          </a:p>
        </p:txBody>
      </p:sp>
    </p:spTree>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Footer Placeholder 3"/>
          <p:cNvSpPr txBox="1">
            <a:spLocks noGrp="1"/>
          </p:cNvSpPr>
          <p:nvPr/>
        </p:nvSpPr>
        <p:spPr bwMode="auto">
          <a:xfrm>
            <a:off x="228600" y="6400800"/>
            <a:ext cx="5791200" cy="349250"/>
          </a:xfrm>
          <a:prstGeom prst="rect">
            <a:avLst/>
          </a:prstGeom>
          <a:noFill/>
          <a:ln w="9525">
            <a:noFill/>
            <a:miter lim="800000"/>
            <a:headEnd/>
            <a:tailEnd/>
          </a:ln>
        </p:spPr>
        <p:txBody>
          <a:bodyPr/>
          <a:lstStyle/>
          <a:p>
            <a:r>
              <a:rPr lang="en-US" sz="1200">
                <a:solidFill>
                  <a:schemeClr val="tx2"/>
                </a:solidFill>
              </a:rPr>
              <a:t>©2005 Commonwealth Office of Technology	 	</a:t>
            </a:r>
            <a:fld id="{DCDA8C8B-2240-4A80-B80D-10BEE95E16D1}" type="slidenum">
              <a:rPr lang="en-US" sz="1200">
                <a:solidFill>
                  <a:schemeClr val="tx2"/>
                </a:solidFill>
              </a:rPr>
              <a:pPr/>
              <a:t>16</a:t>
            </a:fld>
            <a:endParaRPr lang="en-US" sz="1200">
              <a:solidFill>
                <a:schemeClr val="tx2"/>
              </a:solidFill>
            </a:endParaRPr>
          </a:p>
        </p:txBody>
      </p:sp>
      <p:pic>
        <p:nvPicPr>
          <p:cNvPr id="39938" name="Picture 4" descr="DSC00290"/>
          <p:cNvPicPr>
            <a:picLocks noChangeAspect="1" noChangeArrowheads="1"/>
          </p:cNvPicPr>
          <p:nvPr/>
        </p:nvPicPr>
        <p:blipFill>
          <a:blip r:embed="rId2"/>
          <a:srcRect/>
          <a:stretch>
            <a:fillRect/>
          </a:stretch>
        </p:blipFill>
        <p:spPr bwMode="auto">
          <a:xfrm>
            <a:off x="304800" y="990600"/>
            <a:ext cx="4724400" cy="3259138"/>
          </a:xfrm>
          <a:prstGeom prst="rect">
            <a:avLst/>
          </a:prstGeom>
          <a:noFill/>
          <a:ln w="9525">
            <a:solidFill>
              <a:schemeClr val="tx1"/>
            </a:solidFill>
            <a:miter lim="800000"/>
            <a:headEnd/>
            <a:tailEnd/>
          </a:ln>
        </p:spPr>
      </p:pic>
      <p:pic>
        <p:nvPicPr>
          <p:cNvPr id="39939" name="Picture 5" descr="DSC00291"/>
          <p:cNvPicPr>
            <a:picLocks noChangeAspect="1" noChangeArrowheads="1"/>
          </p:cNvPicPr>
          <p:nvPr/>
        </p:nvPicPr>
        <p:blipFill>
          <a:blip r:embed="rId3"/>
          <a:srcRect/>
          <a:stretch>
            <a:fillRect/>
          </a:stretch>
        </p:blipFill>
        <p:spPr bwMode="auto">
          <a:xfrm>
            <a:off x="4114800" y="3276600"/>
            <a:ext cx="4953000" cy="3430588"/>
          </a:xfrm>
          <a:prstGeom prst="rect">
            <a:avLst/>
          </a:prstGeom>
          <a:noFill/>
          <a:ln w="9525">
            <a:solidFill>
              <a:schemeClr val="tx1"/>
            </a:solidFill>
            <a:miter lim="800000"/>
            <a:headEnd/>
            <a:tailEnd/>
          </a:ln>
        </p:spPr>
      </p:pic>
    </p:spTree>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ctrTitle" idx="4294967295"/>
          </p:nvPr>
        </p:nvSpPr>
        <p:spPr>
          <a:xfrm>
            <a:off x="762000" y="1447800"/>
            <a:ext cx="7696200" cy="3429000"/>
          </a:xfrm>
        </p:spPr>
        <p:txBody>
          <a:bodyPr/>
          <a:lstStyle/>
          <a:p>
            <a:r>
              <a:rPr lang="en-US" sz="1600" smtClean="0">
                <a:solidFill>
                  <a:schemeClr val="folHlink"/>
                </a:solidFill>
              </a:rPr>
              <a:t>Charles King</a:t>
            </a:r>
            <a:br>
              <a:rPr lang="en-US" sz="1600" smtClean="0">
                <a:solidFill>
                  <a:schemeClr val="folHlink"/>
                </a:solidFill>
              </a:rPr>
            </a:br>
            <a:r>
              <a:rPr lang="en-US" sz="1600" smtClean="0">
                <a:solidFill>
                  <a:schemeClr val="folHlink"/>
                </a:solidFill>
              </a:rPr>
              <a:t>Blue Coat Systems</a:t>
            </a:r>
          </a:p>
        </p:txBody>
      </p:sp>
      <p:sp>
        <p:nvSpPr>
          <p:cNvPr id="40962" name="Rectangle 3"/>
          <p:cNvSpPr>
            <a:spLocks noGrp="1" noChangeArrowheads="1"/>
          </p:cNvSpPr>
          <p:nvPr>
            <p:ph type="subTitle" idx="4294967295"/>
          </p:nvPr>
        </p:nvSpPr>
        <p:spPr>
          <a:xfrm>
            <a:off x="0" y="1524000"/>
            <a:ext cx="9144000" cy="1752600"/>
          </a:xfrm>
        </p:spPr>
        <p:txBody>
          <a:bodyPr/>
          <a:lstStyle/>
          <a:p>
            <a:pPr marL="0" indent="0" algn="ctr">
              <a:buFontTx/>
              <a:buNone/>
            </a:pPr>
            <a:r>
              <a:rPr lang="en-US" smtClean="0">
                <a:solidFill>
                  <a:schemeClr val="bg1"/>
                </a:solidFill>
              </a:rPr>
              <a:t>Securing the Web Gateway</a:t>
            </a:r>
          </a:p>
        </p:txBody>
      </p:sp>
    </p:spTree>
  </p:cSld>
  <p:clrMapOvr>
    <a:masterClrMapping/>
  </p:clrMapOvr>
  <p:transition spd="med" advClick="0" advTm="2000">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idx="4294967295"/>
          </p:nvPr>
        </p:nvSpPr>
        <p:spPr>
          <a:xfrm>
            <a:off x="457200" y="0"/>
            <a:ext cx="8686800" cy="838200"/>
          </a:xfrm>
        </p:spPr>
        <p:txBody>
          <a:bodyPr/>
          <a:lstStyle/>
          <a:p>
            <a:pPr algn="l"/>
            <a:r>
              <a:rPr lang="en-US" smtClean="0"/>
              <a:t>Secure Web Gateway 1.0 </a:t>
            </a:r>
          </a:p>
        </p:txBody>
      </p:sp>
      <p:sp>
        <p:nvSpPr>
          <p:cNvPr id="43010" name="Rectangle 3"/>
          <p:cNvSpPr>
            <a:spLocks noGrp="1" noChangeArrowheads="1"/>
          </p:cNvSpPr>
          <p:nvPr>
            <p:ph type="body" idx="4294967295"/>
          </p:nvPr>
        </p:nvSpPr>
        <p:spPr>
          <a:xfrm>
            <a:off x="381000" y="1066800"/>
            <a:ext cx="8382000" cy="4572000"/>
          </a:xfrm>
        </p:spPr>
        <p:txBody>
          <a:bodyPr/>
          <a:lstStyle/>
          <a:p>
            <a:pPr marL="227013" indent="-227013">
              <a:spcBef>
                <a:spcPct val="50000"/>
              </a:spcBef>
              <a:spcAft>
                <a:spcPct val="3000"/>
              </a:spcAft>
              <a:buClr>
                <a:schemeClr val="accent1"/>
              </a:buClr>
              <a:buSzPct val="80000"/>
            </a:pPr>
            <a:r>
              <a:rPr lang="en-US" sz="2200" smtClean="0">
                <a:solidFill>
                  <a:srgbClr val="4D4D4D"/>
                </a:solidFill>
              </a:rPr>
              <a:t>URL Filtering database w/daily updates</a:t>
            </a:r>
          </a:p>
          <a:p>
            <a:pPr marL="574675" lvl="1" indent="-233363">
              <a:spcBef>
                <a:spcPct val="50000"/>
              </a:spcBef>
              <a:spcAft>
                <a:spcPct val="3000"/>
              </a:spcAft>
              <a:buClr>
                <a:schemeClr val="accent1"/>
              </a:buClr>
              <a:buSzPct val="80000"/>
            </a:pPr>
            <a:r>
              <a:rPr lang="en-US" sz="2000" smtClean="0">
                <a:solidFill>
                  <a:srgbClr val="4D4D4D"/>
                </a:solidFill>
              </a:rPr>
              <a:t>Objectionable &amp; Unproductive Content</a:t>
            </a:r>
          </a:p>
          <a:p>
            <a:pPr marL="574675" lvl="1" indent="-233363">
              <a:spcBef>
                <a:spcPct val="50000"/>
              </a:spcBef>
              <a:spcAft>
                <a:spcPct val="3000"/>
              </a:spcAft>
              <a:buClr>
                <a:schemeClr val="accent1"/>
              </a:buClr>
              <a:buSzPct val="80000"/>
            </a:pPr>
            <a:r>
              <a:rPr lang="en-US" sz="2000" smtClean="0">
                <a:solidFill>
                  <a:srgbClr val="4D4D4D"/>
                </a:solidFill>
              </a:rPr>
              <a:t>Employee monitoring placed demands on Auth options</a:t>
            </a:r>
          </a:p>
          <a:p>
            <a:pPr marL="227013" indent="-227013">
              <a:spcBef>
                <a:spcPct val="50000"/>
              </a:spcBef>
              <a:spcAft>
                <a:spcPct val="3000"/>
              </a:spcAft>
              <a:buClr>
                <a:schemeClr val="accent1"/>
              </a:buClr>
              <a:buSzPct val="80000"/>
            </a:pPr>
            <a:r>
              <a:rPr lang="en-US" sz="2200" smtClean="0">
                <a:solidFill>
                  <a:srgbClr val="4D4D4D"/>
                </a:solidFill>
              </a:rPr>
              <a:t>Limited Web Anti-Virus deployments</a:t>
            </a:r>
          </a:p>
          <a:p>
            <a:pPr marL="574675" lvl="1" indent="-233363">
              <a:spcBef>
                <a:spcPct val="50000"/>
              </a:spcBef>
              <a:spcAft>
                <a:spcPct val="3000"/>
              </a:spcAft>
              <a:buClr>
                <a:schemeClr val="accent1"/>
              </a:buClr>
              <a:buSzPct val="80000"/>
            </a:pPr>
            <a:r>
              <a:rPr lang="en-US" sz="2000" smtClean="0">
                <a:solidFill>
                  <a:srgbClr val="4D4D4D"/>
                </a:solidFill>
              </a:rPr>
              <a:t>Performance/Scale Issues</a:t>
            </a:r>
          </a:p>
          <a:p>
            <a:pPr marL="574675" lvl="1" indent="-233363">
              <a:spcBef>
                <a:spcPct val="50000"/>
              </a:spcBef>
              <a:spcAft>
                <a:spcPct val="3000"/>
              </a:spcAft>
              <a:buClr>
                <a:schemeClr val="accent1"/>
              </a:buClr>
              <a:buSzPct val="80000"/>
            </a:pPr>
            <a:r>
              <a:rPr lang="en-US" sz="2000" smtClean="0">
                <a:solidFill>
                  <a:srgbClr val="4D4D4D"/>
                </a:solidFill>
              </a:rPr>
              <a:t>Lack of Web Threats vs Expense</a:t>
            </a:r>
          </a:p>
          <a:p>
            <a:pPr marL="227013" indent="-227013">
              <a:spcBef>
                <a:spcPct val="50000"/>
              </a:spcBef>
              <a:spcAft>
                <a:spcPct val="3000"/>
              </a:spcAft>
              <a:buClr>
                <a:schemeClr val="accent1"/>
              </a:buClr>
              <a:buSzPct val="80000"/>
            </a:pPr>
            <a:r>
              <a:rPr lang="en-US" sz="2200" smtClean="0">
                <a:solidFill>
                  <a:srgbClr val="4D4D4D"/>
                </a:solidFill>
              </a:rPr>
              <a:t>Emerging IM &amp; P2P controls</a:t>
            </a:r>
          </a:p>
          <a:p>
            <a:pPr marL="574675" lvl="1" indent="-233363">
              <a:spcBef>
                <a:spcPct val="50000"/>
              </a:spcBef>
              <a:spcAft>
                <a:spcPct val="3000"/>
              </a:spcAft>
              <a:buClr>
                <a:schemeClr val="accent1"/>
              </a:buClr>
              <a:buSzPct val="80000"/>
            </a:pPr>
            <a:r>
              <a:rPr lang="en-US" sz="2000" smtClean="0">
                <a:solidFill>
                  <a:srgbClr val="4D4D4D"/>
                </a:solidFill>
              </a:rPr>
              <a:t>Evaluation interest, very little adoption</a:t>
            </a:r>
          </a:p>
          <a:p>
            <a:pPr marL="227013" indent="-227013">
              <a:spcBef>
                <a:spcPct val="50000"/>
              </a:spcBef>
              <a:spcAft>
                <a:spcPct val="3000"/>
              </a:spcAft>
              <a:buClr>
                <a:schemeClr val="accent1"/>
              </a:buClr>
              <a:buSzPct val="80000"/>
            </a:pPr>
            <a:r>
              <a:rPr lang="en-US" sz="2200" smtClean="0">
                <a:solidFill>
                  <a:srgbClr val="4D4D4D"/>
                </a:solidFill>
              </a:rPr>
              <a:t>Bandwidth Management</a:t>
            </a:r>
          </a:p>
          <a:p>
            <a:pPr marL="574675" lvl="1" indent="-233363">
              <a:spcBef>
                <a:spcPct val="50000"/>
              </a:spcBef>
              <a:spcAft>
                <a:spcPct val="3000"/>
              </a:spcAft>
              <a:buClr>
                <a:schemeClr val="accent1"/>
              </a:buClr>
              <a:buSzPct val="80000"/>
            </a:pPr>
            <a:r>
              <a:rPr lang="en-US" sz="2000" smtClean="0">
                <a:solidFill>
                  <a:srgbClr val="4D4D4D"/>
                </a:solidFill>
              </a:rPr>
              <a:t>Younger employee downloads (music, video, etc.)	</a:t>
            </a:r>
          </a:p>
        </p:txBody>
      </p:sp>
      <p:pic>
        <p:nvPicPr>
          <p:cNvPr id="146436" name="Picture 4" descr="char-bob"/>
          <p:cNvPicPr>
            <a:picLocks noChangeAspect="1" noChangeArrowheads="1"/>
          </p:cNvPicPr>
          <p:nvPr/>
        </p:nvPicPr>
        <p:blipFill>
          <a:blip r:embed="rId2"/>
          <a:srcRect/>
          <a:stretch>
            <a:fillRect/>
          </a:stretch>
        </p:blipFill>
        <p:spPr bwMode="auto">
          <a:xfrm>
            <a:off x="7720013" y="1927225"/>
            <a:ext cx="612775" cy="612775"/>
          </a:xfrm>
          <a:prstGeom prst="rect">
            <a:avLst/>
          </a:prstGeom>
          <a:noFill/>
          <a:effectLst>
            <a:outerShdw dist="107763" dir="2700000" algn="ctr" rotWithShape="0">
              <a:srgbClr val="808080">
                <a:alpha val="50000"/>
              </a:srgbClr>
            </a:outerShdw>
          </a:effectLst>
        </p:spPr>
      </p:pic>
      <p:pic>
        <p:nvPicPr>
          <p:cNvPr id="146437" name="Picture 5" descr="char-redworm"/>
          <p:cNvPicPr>
            <a:picLocks noChangeAspect="1" noChangeArrowheads="1"/>
          </p:cNvPicPr>
          <p:nvPr/>
        </p:nvPicPr>
        <p:blipFill>
          <a:blip r:embed="rId3"/>
          <a:srcRect/>
          <a:stretch>
            <a:fillRect/>
          </a:stretch>
        </p:blipFill>
        <p:spPr bwMode="auto">
          <a:xfrm>
            <a:off x="5794375" y="2687638"/>
            <a:ext cx="857250" cy="857250"/>
          </a:xfrm>
          <a:prstGeom prst="rect">
            <a:avLst/>
          </a:prstGeom>
          <a:noFill/>
          <a:effectLst>
            <a:outerShdw dist="107763" dir="2700000" algn="ctr" rotWithShape="0">
              <a:srgbClr val="808080">
                <a:alpha val="50000"/>
              </a:srgbClr>
            </a:outerShdw>
          </a:effectLst>
        </p:spPr>
      </p:pic>
      <p:pic>
        <p:nvPicPr>
          <p:cNvPr id="146438" name="Picture 6" descr="char-katy"/>
          <p:cNvPicPr>
            <a:picLocks noChangeAspect="1" noChangeArrowheads="1"/>
          </p:cNvPicPr>
          <p:nvPr/>
        </p:nvPicPr>
        <p:blipFill>
          <a:blip r:embed="rId4"/>
          <a:srcRect/>
          <a:stretch>
            <a:fillRect/>
          </a:stretch>
        </p:blipFill>
        <p:spPr bwMode="auto">
          <a:xfrm>
            <a:off x="6221413" y="1216025"/>
            <a:ext cx="857250" cy="857250"/>
          </a:xfrm>
          <a:prstGeom prst="rect">
            <a:avLst/>
          </a:prstGeom>
          <a:noFill/>
          <a:effectLst>
            <a:outerShdw dist="107763" dir="2700000" algn="ctr" rotWithShape="0">
              <a:srgbClr val="808080">
                <a:alpha val="50000"/>
              </a:srgbClr>
            </a:outerShdw>
          </a:effectLst>
        </p:spPr>
      </p:pic>
      <p:pic>
        <p:nvPicPr>
          <p:cNvPr id="146439" name="Picture 7" descr="screenie-bobkentII"/>
          <p:cNvPicPr>
            <a:picLocks noChangeAspect="1" noChangeArrowheads="1"/>
          </p:cNvPicPr>
          <p:nvPr/>
        </p:nvPicPr>
        <p:blipFill>
          <a:blip r:embed="rId5"/>
          <a:srcRect t="11266" b="8817"/>
          <a:stretch>
            <a:fillRect/>
          </a:stretch>
        </p:blipFill>
        <p:spPr bwMode="auto">
          <a:xfrm>
            <a:off x="5967413" y="4591050"/>
            <a:ext cx="1368425" cy="857250"/>
          </a:xfrm>
          <a:prstGeom prst="rect">
            <a:avLst/>
          </a:prstGeom>
          <a:noFill/>
          <a:ln w="9525">
            <a:solidFill>
              <a:srgbClr val="333333"/>
            </a:solidFill>
            <a:miter lim="800000"/>
            <a:headEnd/>
            <a:tailEnd/>
          </a:ln>
          <a:effectLst>
            <a:outerShdw dist="107763" dir="2700000" algn="ctr" rotWithShape="0">
              <a:srgbClr val="808080">
                <a:alpha val="50000"/>
              </a:srgbClr>
            </a:outerShdw>
          </a:effectLst>
        </p:spPr>
      </p:pic>
      <p:pic>
        <p:nvPicPr>
          <p:cNvPr id="43015" name="Picture 8" descr="551572.jpg"/>
          <p:cNvPicPr>
            <a:picLocks noChangeAspect="1" noChangeArrowheads="1"/>
          </p:cNvPicPr>
          <p:nvPr/>
        </p:nvPicPr>
        <p:blipFill>
          <a:blip r:embed="rId6"/>
          <a:srcRect/>
          <a:stretch>
            <a:fillRect/>
          </a:stretch>
        </p:blipFill>
        <p:spPr bwMode="auto">
          <a:xfrm>
            <a:off x="1546225" y="5948363"/>
            <a:ext cx="1524000" cy="333375"/>
          </a:xfrm>
          <a:prstGeom prst="rect">
            <a:avLst/>
          </a:prstGeom>
          <a:noFill/>
          <a:ln w="9525">
            <a:noFill/>
            <a:miter lim="800000"/>
            <a:headEnd/>
            <a:tailEnd/>
          </a:ln>
        </p:spPr>
      </p:pic>
      <p:sp>
        <p:nvSpPr>
          <p:cNvPr id="43016" name="Text Box 9"/>
          <p:cNvSpPr txBox="1">
            <a:spLocks noChangeArrowheads="1"/>
          </p:cNvSpPr>
          <p:nvPr/>
        </p:nvSpPr>
        <p:spPr bwMode="auto">
          <a:xfrm>
            <a:off x="6492875" y="3779838"/>
            <a:ext cx="2289175" cy="650875"/>
          </a:xfrm>
          <a:prstGeom prst="rect">
            <a:avLst/>
          </a:prstGeom>
          <a:noFill/>
          <a:ln w="9525">
            <a:solidFill>
              <a:srgbClr val="FF0000"/>
            </a:solidFill>
            <a:miter lim="800000"/>
            <a:headEnd/>
            <a:tailEnd/>
          </a:ln>
        </p:spPr>
        <p:txBody>
          <a:bodyPr wrap="none">
            <a:spAutoFit/>
          </a:bodyPr>
          <a:lstStyle/>
          <a:p>
            <a:pPr algn="ctr"/>
            <a:r>
              <a:rPr lang="en-US" sz="1800" i="1">
                <a:solidFill>
                  <a:srgbClr val="FF3300"/>
                </a:solidFill>
              </a:rPr>
              <a:t>Productivity was the </a:t>
            </a:r>
          </a:p>
          <a:p>
            <a:pPr algn="ctr"/>
            <a:r>
              <a:rPr lang="en-US" sz="1800" i="1">
                <a:solidFill>
                  <a:srgbClr val="FF3300"/>
                </a:solidFill>
              </a:rPr>
              <a:t>main issue to solve</a:t>
            </a:r>
          </a:p>
        </p:txBody>
      </p:sp>
    </p:spTree>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idx="4294967295"/>
          </p:nvPr>
        </p:nvSpPr>
        <p:spPr>
          <a:xfrm>
            <a:off x="457200" y="0"/>
            <a:ext cx="8686800" cy="838200"/>
          </a:xfrm>
        </p:spPr>
        <p:txBody>
          <a:bodyPr/>
          <a:lstStyle/>
          <a:p>
            <a:pPr algn="l"/>
            <a:r>
              <a:rPr lang="en-US" smtClean="0"/>
              <a:t>An Enterprise Without Boundaries</a:t>
            </a:r>
          </a:p>
        </p:txBody>
      </p:sp>
      <p:pic>
        <p:nvPicPr>
          <p:cNvPr id="44034" name="Picture 3" descr="cloud-2"/>
          <p:cNvPicPr>
            <a:picLocks noChangeAspect="1" noChangeArrowheads="1"/>
          </p:cNvPicPr>
          <p:nvPr/>
        </p:nvPicPr>
        <p:blipFill>
          <a:blip r:embed="rId3"/>
          <a:srcRect/>
          <a:stretch>
            <a:fillRect/>
          </a:stretch>
        </p:blipFill>
        <p:spPr bwMode="auto">
          <a:xfrm>
            <a:off x="0" y="2593975"/>
            <a:ext cx="7575550" cy="4264025"/>
          </a:xfrm>
          <a:prstGeom prst="rect">
            <a:avLst/>
          </a:prstGeom>
          <a:noFill/>
          <a:ln w="9525">
            <a:noFill/>
            <a:miter lim="800000"/>
            <a:headEnd/>
            <a:tailEnd/>
          </a:ln>
        </p:spPr>
      </p:pic>
      <p:grpSp>
        <p:nvGrpSpPr>
          <p:cNvPr id="44035" name="Group 4"/>
          <p:cNvGrpSpPr>
            <a:grpSpLocks/>
          </p:cNvGrpSpPr>
          <p:nvPr/>
        </p:nvGrpSpPr>
        <p:grpSpPr bwMode="auto">
          <a:xfrm>
            <a:off x="3235325" y="1922463"/>
            <a:ext cx="3154363" cy="2468562"/>
            <a:chOff x="2038" y="1211"/>
            <a:chExt cx="1987" cy="1555"/>
          </a:xfrm>
        </p:grpSpPr>
        <p:sp>
          <p:nvSpPr>
            <p:cNvPr id="44128" name="Line 5"/>
            <p:cNvSpPr>
              <a:spLocks noChangeShapeType="1"/>
            </p:cNvSpPr>
            <p:nvPr/>
          </p:nvSpPr>
          <p:spPr bwMode="auto">
            <a:xfrm flipV="1">
              <a:off x="2038" y="1810"/>
              <a:ext cx="1290" cy="956"/>
            </a:xfrm>
            <a:prstGeom prst="line">
              <a:avLst/>
            </a:prstGeom>
            <a:noFill/>
            <a:ln w="28575">
              <a:solidFill>
                <a:srgbClr val="B2B2B2"/>
              </a:solidFill>
              <a:round/>
              <a:headEnd/>
              <a:tailEnd/>
            </a:ln>
          </p:spPr>
          <p:txBody>
            <a:bodyPr/>
            <a:lstStyle/>
            <a:p>
              <a:endParaRPr lang="en-US"/>
            </a:p>
          </p:txBody>
        </p:sp>
        <p:pic>
          <p:nvPicPr>
            <p:cNvPr id="44129" name="Picture 6" descr="inetcloud"/>
            <p:cNvPicPr>
              <a:picLocks noChangeAspect="1" noChangeArrowheads="1"/>
            </p:cNvPicPr>
            <p:nvPr/>
          </p:nvPicPr>
          <p:blipFill>
            <a:blip r:embed="rId4"/>
            <a:srcRect/>
            <a:stretch>
              <a:fillRect/>
            </a:stretch>
          </p:blipFill>
          <p:spPr bwMode="auto">
            <a:xfrm>
              <a:off x="3231" y="1396"/>
              <a:ext cx="703" cy="497"/>
            </a:xfrm>
            <a:prstGeom prst="rect">
              <a:avLst/>
            </a:prstGeom>
            <a:noFill/>
            <a:ln w="9525">
              <a:noFill/>
              <a:miter lim="800000"/>
              <a:headEnd/>
              <a:tailEnd/>
            </a:ln>
          </p:spPr>
        </p:pic>
        <p:sp>
          <p:nvSpPr>
            <p:cNvPr id="44130" name="Rectangle 7"/>
            <p:cNvSpPr>
              <a:spLocks noChangeArrowheads="1"/>
            </p:cNvSpPr>
            <p:nvPr/>
          </p:nvSpPr>
          <p:spPr bwMode="auto">
            <a:xfrm>
              <a:off x="3220" y="1704"/>
              <a:ext cx="805" cy="109"/>
            </a:xfrm>
            <a:prstGeom prst="rect">
              <a:avLst/>
            </a:prstGeom>
            <a:noFill/>
            <a:ln w="9525">
              <a:noFill/>
              <a:miter lim="800000"/>
              <a:headEnd/>
              <a:tailEnd/>
            </a:ln>
          </p:spPr>
          <p:txBody>
            <a:bodyPr lIns="0" tIns="0" rIns="0" bIns="0">
              <a:spAutoFit/>
            </a:bodyPr>
            <a:lstStyle/>
            <a:p>
              <a:pPr algn="ctr" eaLnBrk="0" hangingPunct="0">
                <a:lnSpc>
                  <a:spcPct val="95000"/>
                </a:lnSpc>
              </a:pPr>
              <a:r>
                <a:rPr lang="en-US" sz="1200" b="1">
                  <a:solidFill>
                    <a:srgbClr val="4C4C4C"/>
                  </a:solidFill>
                </a:rPr>
                <a:t>Branch Office</a:t>
              </a:r>
              <a:endParaRPr lang="en-US" sz="1200" b="1" i="1">
                <a:solidFill>
                  <a:srgbClr val="4C4C4C"/>
                </a:solidFill>
              </a:endParaRPr>
            </a:p>
          </p:txBody>
        </p:sp>
        <p:pic>
          <p:nvPicPr>
            <p:cNvPr id="44131" name="Picture 8" descr="computerfolks2sm"/>
            <p:cNvPicPr>
              <a:picLocks noChangeAspect="1" noChangeArrowheads="1"/>
            </p:cNvPicPr>
            <p:nvPr/>
          </p:nvPicPr>
          <p:blipFill>
            <a:blip r:embed="rId5"/>
            <a:srcRect/>
            <a:stretch>
              <a:fillRect/>
            </a:stretch>
          </p:blipFill>
          <p:spPr bwMode="auto">
            <a:xfrm>
              <a:off x="3555" y="1211"/>
              <a:ext cx="352" cy="352"/>
            </a:xfrm>
            <a:prstGeom prst="rect">
              <a:avLst/>
            </a:prstGeom>
            <a:noFill/>
            <a:ln w="9525">
              <a:noFill/>
              <a:miter lim="800000"/>
              <a:headEnd/>
              <a:tailEnd/>
            </a:ln>
          </p:spPr>
        </p:pic>
        <p:pic>
          <p:nvPicPr>
            <p:cNvPr id="44132" name="Picture 9" descr="computerfolks2sm"/>
            <p:cNvPicPr>
              <a:picLocks noChangeAspect="1" noChangeArrowheads="1"/>
            </p:cNvPicPr>
            <p:nvPr/>
          </p:nvPicPr>
          <p:blipFill>
            <a:blip r:embed="rId5"/>
            <a:srcRect/>
            <a:stretch>
              <a:fillRect/>
            </a:stretch>
          </p:blipFill>
          <p:spPr bwMode="auto">
            <a:xfrm>
              <a:off x="3266" y="1294"/>
              <a:ext cx="352" cy="352"/>
            </a:xfrm>
            <a:prstGeom prst="rect">
              <a:avLst/>
            </a:prstGeom>
            <a:noFill/>
            <a:ln w="9525">
              <a:noFill/>
              <a:miter lim="800000"/>
              <a:headEnd/>
              <a:tailEnd/>
            </a:ln>
          </p:spPr>
        </p:pic>
        <p:pic>
          <p:nvPicPr>
            <p:cNvPr id="44133" name="Picture 10" descr="computerfolks1sm"/>
            <p:cNvPicPr>
              <a:picLocks noChangeAspect="1" noChangeArrowheads="1"/>
            </p:cNvPicPr>
            <p:nvPr/>
          </p:nvPicPr>
          <p:blipFill>
            <a:blip r:embed="rId6"/>
            <a:srcRect/>
            <a:stretch>
              <a:fillRect/>
            </a:stretch>
          </p:blipFill>
          <p:spPr bwMode="auto">
            <a:xfrm>
              <a:off x="3395" y="1372"/>
              <a:ext cx="354" cy="354"/>
            </a:xfrm>
            <a:prstGeom prst="rect">
              <a:avLst/>
            </a:prstGeom>
            <a:noFill/>
            <a:ln w="9525">
              <a:noFill/>
              <a:miter lim="800000"/>
              <a:headEnd/>
              <a:tailEnd/>
            </a:ln>
          </p:spPr>
        </p:pic>
        <p:pic>
          <p:nvPicPr>
            <p:cNvPr id="44134" name="Picture 11" descr="computerfolks1sm"/>
            <p:cNvPicPr>
              <a:picLocks noChangeAspect="1" noChangeArrowheads="1"/>
            </p:cNvPicPr>
            <p:nvPr/>
          </p:nvPicPr>
          <p:blipFill>
            <a:blip r:embed="rId6"/>
            <a:srcRect/>
            <a:stretch>
              <a:fillRect/>
            </a:stretch>
          </p:blipFill>
          <p:spPr bwMode="auto">
            <a:xfrm>
              <a:off x="3635" y="1318"/>
              <a:ext cx="354" cy="354"/>
            </a:xfrm>
            <a:prstGeom prst="rect">
              <a:avLst/>
            </a:prstGeom>
            <a:noFill/>
            <a:ln w="9525">
              <a:noFill/>
              <a:miter lim="800000"/>
              <a:headEnd/>
              <a:tailEnd/>
            </a:ln>
          </p:spPr>
        </p:pic>
      </p:grpSp>
      <p:sp>
        <p:nvSpPr>
          <p:cNvPr id="44036" name="Text Box 12"/>
          <p:cNvSpPr txBox="1">
            <a:spLocks noChangeArrowheads="1"/>
          </p:cNvSpPr>
          <p:nvPr/>
        </p:nvSpPr>
        <p:spPr bwMode="auto">
          <a:xfrm>
            <a:off x="4138613" y="3676650"/>
            <a:ext cx="7937" cy="212725"/>
          </a:xfrm>
          <a:prstGeom prst="rect">
            <a:avLst/>
          </a:prstGeom>
          <a:noFill/>
          <a:ln w="9525">
            <a:noFill/>
            <a:miter lim="800000"/>
            <a:headEnd/>
            <a:tailEnd/>
          </a:ln>
        </p:spPr>
        <p:txBody>
          <a:bodyPr lIns="0" tIns="0" rIns="0" bIns="0" anchor="ctr" anchorCtr="1">
            <a:spAutoFit/>
          </a:bodyPr>
          <a:lstStyle/>
          <a:p>
            <a:pPr algn="ctr" eaLnBrk="0" hangingPunct="0"/>
            <a:endParaRPr lang="en-US" sz="1400">
              <a:solidFill>
                <a:schemeClr val="bg1"/>
              </a:solidFill>
            </a:endParaRPr>
          </a:p>
        </p:txBody>
      </p:sp>
      <p:grpSp>
        <p:nvGrpSpPr>
          <p:cNvPr id="44037" name="Group 13"/>
          <p:cNvGrpSpPr>
            <a:grpSpLocks/>
          </p:cNvGrpSpPr>
          <p:nvPr/>
        </p:nvGrpSpPr>
        <p:grpSpPr bwMode="auto">
          <a:xfrm>
            <a:off x="889000" y="3213100"/>
            <a:ext cx="3929063" cy="2481263"/>
            <a:chOff x="4124" y="788"/>
            <a:chExt cx="1064" cy="733"/>
          </a:xfrm>
        </p:grpSpPr>
        <p:pic>
          <p:nvPicPr>
            <p:cNvPr id="44126" name="Picture 14" descr="cloud-2"/>
            <p:cNvPicPr>
              <a:picLocks noChangeAspect="1" noChangeArrowheads="1"/>
            </p:cNvPicPr>
            <p:nvPr/>
          </p:nvPicPr>
          <p:blipFill>
            <a:blip r:embed="rId3">
              <a:lum bright="32000" contrast="2000"/>
            </a:blip>
            <a:srcRect/>
            <a:stretch>
              <a:fillRect/>
            </a:stretch>
          </p:blipFill>
          <p:spPr bwMode="auto">
            <a:xfrm>
              <a:off x="4124" y="788"/>
              <a:ext cx="1064" cy="733"/>
            </a:xfrm>
            <a:prstGeom prst="rect">
              <a:avLst/>
            </a:prstGeom>
            <a:noFill/>
            <a:ln w="9525">
              <a:noFill/>
              <a:miter lim="800000"/>
              <a:headEnd/>
              <a:tailEnd/>
            </a:ln>
          </p:spPr>
        </p:pic>
        <p:sp>
          <p:nvSpPr>
            <p:cNvPr id="44127" name="Text Box 15"/>
            <p:cNvSpPr txBox="1">
              <a:spLocks noChangeArrowheads="1"/>
            </p:cNvSpPr>
            <p:nvPr/>
          </p:nvSpPr>
          <p:spPr bwMode="auto">
            <a:xfrm>
              <a:off x="4609" y="1104"/>
              <a:ext cx="1" cy="62"/>
            </a:xfrm>
            <a:prstGeom prst="rect">
              <a:avLst/>
            </a:prstGeom>
            <a:noFill/>
            <a:ln w="9525">
              <a:noFill/>
              <a:miter lim="800000"/>
              <a:headEnd/>
              <a:tailEnd/>
            </a:ln>
          </p:spPr>
          <p:txBody>
            <a:bodyPr lIns="0" tIns="0" rIns="0" bIns="0" anchor="ctr" anchorCtr="1">
              <a:spAutoFit/>
            </a:bodyPr>
            <a:lstStyle/>
            <a:p>
              <a:pPr algn="ctr" eaLnBrk="0" hangingPunct="0"/>
              <a:endParaRPr lang="en-US" sz="1400">
                <a:solidFill>
                  <a:schemeClr val="bg1"/>
                </a:solidFill>
              </a:endParaRPr>
            </a:p>
          </p:txBody>
        </p:sp>
      </p:grpSp>
      <p:grpSp>
        <p:nvGrpSpPr>
          <p:cNvPr id="44038" name="Group 16"/>
          <p:cNvGrpSpPr>
            <a:grpSpLocks/>
          </p:cNvGrpSpPr>
          <p:nvPr/>
        </p:nvGrpSpPr>
        <p:grpSpPr bwMode="auto">
          <a:xfrm>
            <a:off x="1676400" y="4495800"/>
            <a:ext cx="500063" cy="658813"/>
            <a:chOff x="251" y="2827"/>
            <a:chExt cx="315" cy="415"/>
          </a:xfrm>
        </p:grpSpPr>
        <p:pic>
          <p:nvPicPr>
            <p:cNvPr id="44124" name="Picture 17" descr="genserver"/>
            <p:cNvPicPr>
              <a:picLocks noChangeAspect="1" noChangeArrowheads="1"/>
            </p:cNvPicPr>
            <p:nvPr/>
          </p:nvPicPr>
          <p:blipFill>
            <a:blip r:embed="rId7"/>
            <a:srcRect/>
            <a:stretch>
              <a:fillRect/>
            </a:stretch>
          </p:blipFill>
          <p:spPr bwMode="auto">
            <a:xfrm>
              <a:off x="251" y="2827"/>
              <a:ext cx="190" cy="329"/>
            </a:xfrm>
            <a:prstGeom prst="rect">
              <a:avLst/>
            </a:prstGeom>
            <a:noFill/>
            <a:ln w="9525">
              <a:noFill/>
              <a:miter lim="800000"/>
              <a:headEnd/>
              <a:tailEnd/>
            </a:ln>
          </p:spPr>
        </p:pic>
        <p:pic>
          <p:nvPicPr>
            <p:cNvPr id="44125" name="Picture 18" descr="genserver"/>
            <p:cNvPicPr>
              <a:picLocks noChangeAspect="1" noChangeArrowheads="1"/>
            </p:cNvPicPr>
            <p:nvPr/>
          </p:nvPicPr>
          <p:blipFill>
            <a:blip r:embed="rId7"/>
            <a:srcRect/>
            <a:stretch>
              <a:fillRect/>
            </a:stretch>
          </p:blipFill>
          <p:spPr bwMode="auto">
            <a:xfrm>
              <a:off x="376" y="2913"/>
              <a:ext cx="190" cy="329"/>
            </a:xfrm>
            <a:prstGeom prst="rect">
              <a:avLst/>
            </a:prstGeom>
            <a:noFill/>
            <a:ln w="9525">
              <a:noFill/>
              <a:miter lim="800000"/>
              <a:headEnd/>
              <a:tailEnd/>
            </a:ln>
          </p:spPr>
        </p:pic>
      </p:grpSp>
      <p:sp>
        <p:nvSpPr>
          <p:cNvPr id="147475" name="Rectangle 19"/>
          <p:cNvSpPr>
            <a:spLocks noChangeArrowheads="1"/>
          </p:cNvSpPr>
          <p:nvPr/>
        </p:nvSpPr>
        <p:spPr bwMode="auto">
          <a:xfrm>
            <a:off x="1239838" y="4106863"/>
            <a:ext cx="1036637" cy="173037"/>
          </a:xfrm>
          <a:prstGeom prst="rect">
            <a:avLst/>
          </a:prstGeom>
          <a:noFill/>
          <a:ln w="9525">
            <a:noFill/>
            <a:miter lim="800000"/>
            <a:headEnd/>
            <a:tailEnd/>
          </a:ln>
        </p:spPr>
        <p:txBody>
          <a:bodyPr lIns="0" tIns="0" rIns="0" bIns="0">
            <a:spAutoFit/>
          </a:bodyPr>
          <a:lstStyle/>
          <a:p>
            <a:pPr algn="ctr" eaLnBrk="0" hangingPunct="0">
              <a:lnSpc>
                <a:spcPct val="95000"/>
              </a:lnSpc>
            </a:pPr>
            <a:r>
              <a:rPr lang="en-US" sz="1200" b="1">
                <a:solidFill>
                  <a:srgbClr val="4C4C4C"/>
                </a:solidFill>
              </a:rPr>
              <a:t>LOB App</a:t>
            </a:r>
            <a:endParaRPr lang="en-US" sz="1200" b="1" i="1">
              <a:solidFill>
                <a:srgbClr val="4C4C4C"/>
              </a:solidFill>
            </a:endParaRPr>
          </a:p>
        </p:txBody>
      </p:sp>
      <p:grpSp>
        <p:nvGrpSpPr>
          <p:cNvPr id="44040" name="Group 20"/>
          <p:cNvGrpSpPr>
            <a:grpSpLocks/>
          </p:cNvGrpSpPr>
          <p:nvPr/>
        </p:nvGrpSpPr>
        <p:grpSpPr bwMode="auto">
          <a:xfrm>
            <a:off x="2286000" y="4419600"/>
            <a:ext cx="500063" cy="658813"/>
            <a:chOff x="251" y="2827"/>
            <a:chExt cx="315" cy="415"/>
          </a:xfrm>
        </p:grpSpPr>
        <p:pic>
          <p:nvPicPr>
            <p:cNvPr id="44122" name="Picture 21" descr="genserver"/>
            <p:cNvPicPr>
              <a:picLocks noChangeAspect="1" noChangeArrowheads="1"/>
            </p:cNvPicPr>
            <p:nvPr/>
          </p:nvPicPr>
          <p:blipFill>
            <a:blip r:embed="rId7"/>
            <a:srcRect/>
            <a:stretch>
              <a:fillRect/>
            </a:stretch>
          </p:blipFill>
          <p:spPr bwMode="auto">
            <a:xfrm>
              <a:off x="251" y="2827"/>
              <a:ext cx="190" cy="329"/>
            </a:xfrm>
            <a:prstGeom prst="rect">
              <a:avLst/>
            </a:prstGeom>
            <a:noFill/>
            <a:ln w="9525">
              <a:noFill/>
              <a:miter lim="800000"/>
              <a:headEnd/>
              <a:tailEnd/>
            </a:ln>
          </p:spPr>
        </p:pic>
        <p:pic>
          <p:nvPicPr>
            <p:cNvPr id="44123" name="Picture 22" descr="genserver"/>
            <p:cNvPicPr>
              <a:picLocks noChangeAspect="1" noChangeArrowheads="1"/>
            </p:cNvPicPr>
            <p:nvPr/>
          </p:nvPicPr>
          <p:blipFill>
            <a:blip r:embed="rId7"/>
            <a:srcRect/>
            <a:stretch>
              <a:fillRect/>
            </a:stretch>
          </p:blipFill>
          <p:spPr bwMode="auto">
            <a:xfrm>
              <a:off x="376" y="2913"/>
              <a:ext cx="190" cy="329"/>
            </a:xfrm>
            <a:prstGeom prst="rect">
              <a:avLst/>
            </a:prstGeom>
            <a:noFill/>
            <a:ln w="9525">
              <a:noFill/>
              <a:miter lim="800000"/>
              <a:headEnd/>
              <a:tailEnd/>
            </a:ln>
          </p:spPr>
        </p:pic>
      </p:grpSp>
      <p:sp>
        <p:nvSpPr>
          <p:cNvPr id="44041" name="Rectangle 23"/>
          <p:cNvSpPr>
            <a:spLocks noChangeArrowheads="1"/>
          </p:cNvSpPr>
          <p:nvPr/>
        </p:nvSpPr>
        <p:spPr bwMode="auto">
          <a:xfrm>
            <a:off x="2362200" y="5029200"/>
            <a:ext cx="973138" cy="173038"/>
          </a:xfrm>
          <a:prstGeom prst="rect">
            <a:avLst/>
          </a:prstGeom>
          <a:noFill/>
          <a:ln w="9525">
            <a:noFill/>
            <a:miter lim="800000"/>
            <a:headEnd/>
            <a:tailEnd/>
          </a:ln>
        </p:spPr>
        <p:txBody>
          <a:bodyPr lIns="0" tIns="0" rIns="0" bIns="0">
            <a:spAutoFit/>
          </a:bodyPr>
          <a:lstStyle/>
          <a:p>
            <a:pPr algn="ctr" eaLnBrk="0" hangingPunct="0">
              <a:lnSpc>
                <a:spcPct val="95000"/>
              </a:lnSpc>
            </a:pPr>
            <a:r>
              <a:rPr lang="en-US" sz="1200" b="1">
                <a:solidFill>
                  <a:srgbClr val="4C4C4C"/>
                </a:solidFill>
              </a:rPr>
              <a:t>E-Mail</a:t>
            </a:r>
            <a:endParaRPr lang="en-US" sz="1200" b="1" i="1">
              <a:solidFill>
                <a:srgbClr val="4C4C4C"/>
              </a:solidFill>
            </a:endParaRPr>
          </a:p>
        </p:txBody>
      </p:sp>
      <p:sp>
        <p:nvSpPr>
          <p:cNvPr id="44042" name="Rectangle 24"/>
          <p:cNvSpPr>
            <a:spLocks noChangeArrowheads="1"/>
          </p:cNvSpPr>
          <p:nvPr/>
        </p:nvSpPr>
        <p:spPr bwMode="auto">
          <a:xfrm>
            <a:off x="1676400" y="5105400"/>
            <a:ext cx="973138" cy="173038"/>
          </a:xfrm>
          <a:prstGeom prst="rect">
            <a:avLst/>
          </a:prstGeom>
          <a:noFill/>
          <a:ln w="9525">
            <a:noFill/>
            <a:miter lim="800000"/>
            <a:headEnd/>
            <a:tailEnd/>
          </a:ln>
        </p:spPr>
        <p:txBody>
          <a:bodyPr lIns="0" tIns="0" rIns="0" bIns="0">
            <a:spAutoFit/>
          </a:bodyPr>
          <a:lstStyle/>
          <a:p>
            <a:pPr algn="ctr" eaLnBrk="0" hangingPunct="0">
              <a:lnSpc>
                <a:spcPct val="95000"/>
              </a:lnSpc>
            </a:pPr>
            <a:r>
              <a:rPr lang="en-US" sz="1200" b="1">
                <a:solidFill>
                  <a:srgbClr val="4C4C4C"/>
                </a:solidFill>
              </a:rPr>
              <a:t>Intranet</a:t>
            </a:r>
            <a:endParaRPr lang="en-US" sz="1200" b="1" i="1">
              <a:solidFill>
                <a:srgbClr val="4C4C4C"/>
              </a:solidFill>
            </a:endParaRPr>
          </a:p>
        </p:txBody>
      </p:sp>
      <p:grpSp>
        <p:nvGrpSpPr>
          <p:cNvPr id="147481" name="Group 25"/>
          <p:cNvGrpSpPr>
            <a:grpSpLocks/>
          </p:cNvGrpSpPr>
          <p:nvPr/>
        </p:nvGrpSpPr>
        <p:grpSpPr bwMode="auto">
          <a:xfrm>
            <a:off x="2349500" y="1222375"/>
            <a:ext cx="2570163" cy="2200275"/>
            <a:chOff x="1480" y="770"/>
            <a:chExt cx="1619" cy="1386"/>
          </a:xfrm>
        </p:grpSpPr>
        <p:sp>
          <p:nvSpPr>
            <p:cNvPr id="44118" name="Line 26"/>
            <p:cNvSpPr>
              <a:spLocks noChangeShapeType="1"/>
            </p:cNvSpPr>
            <p:nvPr/>
          </p:nvSpPr>
          <p:spPr bwMode="auto">
            <a:xfrm flipH="1">
              <a:off x="1480" y="1294"/>
              <a:ext cx="1160" cy="862"/>
            </a:xfrm>
            <a:prstGeom prst="line">
              <a:avLst/>
            </a:prstGeom>
            <a:noFill/>
            <a:ln w="28575">
              <a:solidFill>
                <a:srgbClr val="B2B2B2"/>
              </a:solidFill>
              <a:round/>
              <a:headEnd/>
              <a:tailEnd/>
            </a:ln>
          </p:spPr>
          <p:txBody>
            <a:bodyPr/>
            <a:lstStyle/>
            <a:p>
              <a:endParaRPr lang="en-US"/>
            </a:p>
          </p:txBody>
        </p:sp>
        <p:pic>
          <p:nvPicPr>
            <p:cNvPr id="44119" name="Picture 27" descr="inetcloud"/>
            <p:cNvPicPr>
              <a:picLocks noChangeAspect="1" noChangeArrowheads="1"/>
            </p:cNvPicPr>
            <p:nvPr/>
          </p:nvPicPr>
          <p:blipFill>
            <a:blip r:embed="rId4"/>
            <a:srcRect/>
            <a:stretch>
              <a:fillRect/>
            </a:stretch>
          </p:blipFill>
          <p:spPr bwMode="auto">
            <a:xfrm>
              <a:off x="2396" y="854"/>
              <a:ext cx="703" cy="497"/>
            </a:xfrm>
            <a:prstGeom prst="rect">
              <a:avLst/>
            </a:prstGeom>
            <a:noFill/>
            <a:ln w="9525">
              <a:noFill/>
              <a:miter lim="800000"/>
              <a:headEnd/>
              <a:tailEnd/>
            </a:ln>
          </p:spPr>
        </p:pic>
        <p:pic>
          <p:nvPicPr>
            <p:cNvPr id="44120" name="Picture 28" descr="genserver"/>
            <p:cNvPicPr>
              <a:picLocks noChangeAspect="1" noChangeArrowheads="1"/>
            </p:cNvPicPr>
            <p:nvPr/>
          </p:nvPicPr>
          <p:blipFill>
            <a:blip r:embed="rId7"/>
            <a:srcRect/>
            <a:stretch>
              <a:fillRect/>
            </a:stretch>
          </p:blipFill>
          <p:spPr bwMode="auto">
            <a:xfrm>
              <a:off x="2622" y="770"/>
              <a:ext cx="190" cy="329"/>
            </a:xfrm>
            <a:prstGeom prst="rect">
              <a:avLst/>
            </a:prstGeom>
            <a:noFill/>
            <a:ln w="9525">
              <a:noFill/>
              <a:miter lim="800000"/>
              <a:headEnd/>
              <a:tailEnd/>
            </a:ln>
          </p:spPr>
        </p:pic>
        <p:pic>
          <p:nvPicPr>
            <p:cNvPr id="44121" name="Picture 29" descr="Google"/>
            <p:cNvPicPr>
              <a:picLocks noChangeAspect="1" noChangeArrowheads="1"/>
            </p:cNvPicPr>
            <p:nvPr/>
          </p:nvPicPr>
          <p:blipFill>
            <a:blip r:embed="rId8"/>
            <a:srcRect/>
            <a:stretch>
              <a:fillRect/>
            </a:stretch>
          </p:blipFill>
          <p:spPr bwMode="auto">
            <a:xfrm>
              <a:off x="2565" y="1098"/>
              <a:ext cx="398" cy="159"/>
            </a:xfrm>
            <a:prstGeom prst="rect">
              <a:avLst/>
            </a:prstGeom>
            <a:noFill/>
            <a:ln w="9525">
              <a:noFill/>
              <a:miter lim="800000"/>
              <a:headEnd/>
              <a:tailEnd/>
            </a:ln>
          </p:spPr>
        </p:pic>
      </p:grpSp>
      <p:sp>
        <p:nvSpPr>
          <p:cNvPr id="147486" name="Line 30"/>
          <p:cNvSpPr>
            <a:spLocks noChangeShapeType="1"/>
          </p:cNvSpPr>
          <p:nvPr/>
        </p:nvSpPr>
        <p:spPr bwMode="auto">
          <a:xfrm flipH="1">
            <a:off x="4254500" y="3302000"/>
            <a:ext cx="2994025" cy="425450"/>
          </a:xfrm>
          <a:prstGeom prst="line">
            <a:avLst/>
          </a:prstGeom>
          <a:noFill/>
          <a:ln w="28575">
            <a:solidFill>
              <a:srgbClr val="B2B2B2"/>
            </a:solidFill>
            <a:round/>
            <a:headEnd/>
            <a:tailEnd/>
          </a:ln>
        </p:spPr>
        <p:txBody>
          <a:bodyPr/>
          <a:lstStyle/>
          <a:p>
            <a:endParaRPr lang="en-US"/>
          </a:p>
        </p:txBody>
      </p:sp>
      <p:sp>
        <p:nvSpPr>
          <p:cNvPr id="147487" name="Line 31"/>
          <p:cNvSpPr>
            <a:spLocks noChangeShapeType="1"/>
          </p:cNvSpPr>
          <p:nvPr/>
        </p:nvSpPr>
        <p:spPr bwMode="auto">
          <a:xfrm flipH="1" flipV="1">
            <a:off x="4225925" y="3727450"/>
            <a:ext cx="3641725" cy="631825"/>
          </a:xfrm>
          <a:prstGeom prst="line">
            <a:avLst/>
          </a:prstGeom>
          <a:noFill/>
          <a:ln w="28575">
            <a:solidFill>
              <a:srgbClr val="B2B2B2"/>
            </a:solidFill>
            <a:round/>
            <a:headEnd/>
            <a:tailEnd/>
          </a:ln>
        </p:spPr>
        <p:txBody>
          <a:bodyPr/>
          <a:lstStyle/>
          <a:p>
            <a:endParaRPr lang="en-US"/>
          </a:p>
        </p:txBody>
      </p:sp>
      <p:grpSp>
        <p:nvGrpSpPr>
          <p:cNvPr id="147488" name="Group 32"/>
          <p:cNvGrpSpPr>
            <a:grpSpLocks/>
          </p:cNvGrpSpPr>
          <p:nvPr/>
        </p:nvGrpSpPr>
        <p:grpSpPr bwMode="auto">
          <a:xfrm>
            <a:off x="4751388" y="1984375"/>
            <a:ext cx="500062" cy="658813"/>
            <a:chOff x="251" y="2827"/>
            <a:chExt cx="315" cy="415"/>
          </a:xfrm>
        </p:grpSpPr>
        <p:pic>
          <p:nvPicPr>
            <p:cNvPr id="44116" name="Picture 33" descr="genserver"/>
            <p:cNvPicPr>
              <a:picLocks noChangeAspect="1" noChangeArrowheads="1"/>
            </p:cNvPicPr>
            <p:nvPr/>
          </p:nvPicPr>
          <p:blipFill>
            <a:blip r:embed="rId7"/>
            <a:srcRect/>
            <a:stretch>
              <a:fillRect/>
            </a:stretch>
          </p:blipFill>
          <p:spPr bwMode="auto">
            <a:xfrm>
              <a:off x="251" y="2827"/>
              <a:ext cx="190" cy="329"/>
            </a:xfrm>
            <a:prstGeom prst="rect">
              <a:avLst/>
            </a:prstGeom>
            <a:noFill/>
            <a:ln w="9525">
              <a:noFill/>
              <a:miter lim="800000"/>
              <a:headEnd/>
              <a:tailEnd/>
            </a:ln>
          </p:spPr>
        </p:pic>
        <p:pic>
          <p:nvPicPr>
            <p:cNvPr id="44117" name="Picture 34" descr="genserver"/>
            <p:cNvPicPr>
              <a:picLocks noChangeAspect="1" noChangeArrowheads="1"/>
            </p:cNvPicPr>
            <p:nvPr/>
          </p:nvPicPr>
          <p:blipFill>
            <a:blip r:embed="rId7"/>
            <a:srcRect/>
            <a:stretch>
              <a:fillRect/>
            </a:stretch>
          </p:blipFill>
          <p:spPr bwMode="auto">
            <a:xfrm>
              <a:off x="376" y="2913"/>
              <a:ext cx="190" cy="329"/>
            </a:xfrm>
            <a:prstGeom prst="rect">
              <a:avLst/>
            </a:prstGeom>
            <a:noFill/>
            <a:ln w="9525">
              <a:noFill/>
              <a:miter lim="800000"/>
              <a:headEnd/>
              <a:tailEnd/>
            </a:ln>
          </p:spPr>
        </p:pic>
      </p:grpSp>
      <p:grpSp>
        <p:nvGrpSpPr>
          <p:cNvPr id="147491" name="Group 35"/>
          <p:cNvGrpSpPr>
            <a:grpSpLocks/>
          </p:cNvGrpSpPr>
          <p:nvPr/>
        </p:nvGrpSpPr>
        <p:grpSpPr bwMode="auto">
          <a:xfrm>
            <a:off x="6765925" y="2479675"/>
            <a:ext cx="500063" cy="658813"/>
            <a:chOff x="251" y="2827"/>
            <a:chExt cx="315" cy="415"/>
          </a:xfrm>
        </p:grpSpPr>
        <p:pic>
          <p:nvPicPr>
            <p:cNvPr id="44114" name="Picture 36" descr="genserver"/>
            <p:cNvPicPr>
              <a:picLocks noChangeAspect="1" noChangeArrowheads="1"/>
            </p:cNvPicPr>
            <p:nvPr/>
          </p:nvPicPr>
          <p:blipFill>
            <a:blip r:embed="rId7"/>
            <a:srcRect/>
            <a:stretch>
              <a:fillRect/>
            </a:stretch>
          </p:blipFill>
          <p:spPr bwMode="auto">
            <a:xfrm>
              <a:off x="251" y="2827"/>
              <a:ext cx="190" cy="329"/>
            </a:xfrm>
            <a:prstGeom prst="rect">
              <a:avLst/>
            </a:prstGeom>
            <a:noFill/>
            <a:ln w="9525">
              <a:noFill/>
              <a:miter lim="800000"/>
              <a:headEnd/>
              <a:tailEnd/>
            </a:ln>
          </p:spPr>
        </p:pic>
        <p:pic>
          <p:nvPicPr>
            <p:cNvPr id="44115" name="Picture 37" descr="genserver"/>
            <p:cNvPicPr>
              <a:picLocks noChangeAspect="1" noChangeArrowheads="1"/>
            </p:cNvPicPr>
            <p:nvPr/>
          </p:nvPicPr>
          <p:blipFill>
            <a:blip r:embed="rId7"/>
            <a:srcRect/>
            <a:stretch>
              <a:fillRect/>
            </a:stretch>
          </p:blipFill>
          <p:spPr bwMode="auto">
            <a:xfrm>
              <a:off x="376" y="2913"/>
              <a:ext cx="190" cy="329"/>
            </a:xfrm>
            <a:prstGeom prst="rect">
              <a:avLst/>
            </a:prstGeom>
            <a:noFill/>
            <a:ln w="9525">
              <a:noFill/>
              <a:miter lim="800000"/>
              <a:headEnd/>
              <a:tailEnd/>
            </a:ln>
          </p:spPr>
        </p:pic>
      </p:grpSp>
      <p:grpSp>
        <p:nvGrpSpPr>
          <p:cNvPr id="147494" name="Group 38"/>
          <p:cNvGrpSpPr>
            <a:grpSpLocks/>
          </p:cNvGrpSpPr>
          <p:nvPr/>
        </p:nvGrpSpPr>
        <p:grpSpPr bwMode="auto">
          <a:xfrm>
            <a:off x="7083425" y="2730500"/>
            <a:ext cx="1277938" cy="788988"/>
            <a:chOff x="4462" y="1720"/>
            <a:chExt cx="805" cy="497"/>
          </a:xfrm>
        </p:grpSpPr>
        <p:pic>
          <p:nvPicPr>
            <p:cNvPr id="44112" name="Picture 39" descr="inetcloud"/>
            <p:cNvPicPr>
              <a:picLocks noChangeAspect="1" noChangeArrowheads="1"/>
            </p:cNvPicPr>
            <p:nvPr/>
          </p:nvPicPr>
          <p:blipFill>
            <a:blip r:embed="rId4"/>
            <a:srcRect/>
            <a:stretch>
              <a:fillRect/>
            </a:stretch>
          </p:blipFill>
          <p:spPr bwMode="auto">
            <a:xfrm>
              <a:off x="4473" y="1720"/>
              <a:ext cx="703" cy="497"/>
            </a:xfrm>
            <a:prstGeom prst="rect">
              <a:avLst/>
            </a:prstGeom>
            <a:noFill/>
            <a:ln w="9525">
              <a:noFill/>
              <a:miter lim="800000"/>
              <a:headEnd/>
              <a:tailEnd/>
            </a:ln>
          </p:spPr>
        </p:pic>
        <p:sp>
          <p:nvSpPr>
            <p:cNvPr id="44113" name="Rectangle 40"/>
            <p:cNvSpPr>
              <a:spLocks noChangeArrowheads="1"/>
            </p:cNvSpPr>
            <p:nvPr/>
          </p:nvSpPr>
          <p:spPr bwMode="auto">
            <a:xfrm>
              <a:off x="4462" y="2028"/>
              <a:ext cx="805" cy="109"/>
            </a:xfrm>
            <a:prstGeom prst="rect">
              <a:avLst/>
            </a:prstGeom>
            <a:noFill/>
            <a:ln w="9525">
              <a:noFill/>
              <a:miter lim="800000"/>
              <a:headEnd/>
              <a:tailEnd/>
            </a:ln>
          </p:spPr>
          <p:txBody>
            <a:bodyPr lIns="0" tIns="0" rIns="0" bIns="0">
              <a:spAutoFit/>
            </a:bodyPr>
            <a:lstStyle/>
            <a:p>
              <a:pPr algn="ctr" eaLnBrk="0" hangingPunct="0">
                <a:lnSpc>
                  <a:spcPct val="95000"/>
                </a:lnSpc>
              </a:pPr>
              <a:r>
                <a:rPr lang="en-US" sz="1200" b="1">
                  <a:solidFill>
                    <a:srgbClr val="4C4C4C"/>
                  </a:solidFill>
                </a:rPr>
                <a:t>Branch Office</a:t>
              </a:r>
              <a:endParaRPr lang="en-US" sz="1200" b="1" i="1">
                <a:solidFill>
                  <a:srgbClr val="4C4C4C"/>
                </a:solidFill>
              </a:endParaRPr>
            </a:p>
          </p:txBody>
        </p:sp>
      </p:grpSp>
      <p:pic>
        <p:nvPicPr>
          <p:cNvPr id="147497" name="Picture 41" descr="computerfolks2sm"/>
          <p:cNvPicPr>
            <a:picLocks noChangeAspect="1" noChangeArrowheads="1"/>
          </p:cNvPicPr>
          <p:nvPr/>
        </p:nvPicPr>
        <p:blipFill>
          <a:blip r:embed="rId5"/>
          <a:srcRect/>
          <a:stretch>
            <a:fillRect/>
          </a:stretch>
        </p:blipFill>
        <p:spPr bwMode="auto">
          <a:xfrm>
            <a:off x="4262438" y="3960813"/>
            <a:ext cx="558800" cy="558800"/>
          </a:xfrm>
          <a:prstGeom prst="rect">
            <a:avLst/>
          </a:prstGeom>
          <a:noFill/>
          <a:ln w="9525">
            <a:noFill/>
            <a:miter lim="800000"/>
            <a:headEnd/>
            <a:tailEnd/>
          </a:ln>
        </p:spPr>
      </p:pic>
      <p:pic>
        <p:nvPicPr>
          <p:cNvPr id="147498" name="Picture 42" descr="computerfolks2sm"/>
          <p:cNvPicPr>
            <a:picLocks noChangeAspect="1" noChangeArrowheads="1"/>
          </p:cNvPicPr>
          <p:nvPr/>
        </p:nvPicPr>
        <p:blipFill>
          <a:blip r:embed="rId5"/>
          <a:srcRect/>
          <a:stretch>
            <a:fillRect/>
          </a:stretch>
        </p:blipFill>
        <p:spPr bwMode="auto">
          <a:xfrm>
            <a:off x="3803650" y="4092575"/>
            <a:ext cx="558800" cy="558800"/>
          </a:xfrm>
          <a:prstGeom prst="rect">
            <a:avLst/>
          </a:prstGeom>
          <a:noFill/>
          <a:ln w="9525">
            <a:noFill/>
            <a:miter lim="800000"/>
            <a:headEnd/>
            <a:tailEnd/>
          </a:ln>
        </p:spPr>
      </p:pic>
      <p:pic>
        <p:nvPicPr>
          <p:cNvPr id="147499" name="Picture 43" descr="computerfolks1sm"/>
          <p:cNvPicPr>
            <a:picLocks noChangeAspect="1" noChangeArrowheads="1"/>
          </p:cNvPicPr>
          <p:nvPr/>
        </p:nvPicPr>
        <p:blipFill>
          <a:blip r:embed="rId6"/>
          <a:srcRect/>
          <a:stretch>
            <a:fillRect/>
          </a:stretch>
        </p:blipFill>
        <p:spPr bwMode="auto">
          <a:xfrm>
            <a:off x="4008438" y="4216400"/>
            <a:ext cx="561975" cy="561975"/>
          </a:xfrm>
          <a:prstGeom prst="rect">
            <a:avLst/>
          </a:prstGeom>
          <a:noFill/>
          <a:ln w="9525">
            <a:noFill/>
            <a:miter lim="800000"/>
            <a:headEnd/>
            <a:tailEnd/>
          </a:ln>
        </p:spPr>
      </p:pic>
      <p:pic>
        <p:nvPicPr>
          <p:cNvPr id="147500" name="Picture 44" descr="computerfolks1sm"/>
          <p:cNvPicPr>
            <a:picLocks noChangeAspect="1" noChangeArrowheads="1"/>
          </p:cNvPicPr>
          <p:nvPr/>
        </p:nvPicPr>
        <p:blipFill>
          <a:blip r:embed="rId6"/>
          <a:srcRect/>
          <a:stretch>
            <a:fillRect/>
          </a:stretch>
        </p:blipFill>
        <p:spPr bwMode="auto">
          <a:xfrm>
            <a:off x="4389438" y="4130675"/>
            <a:ext cx="561975" cy="561975"/>
          </a:xfrm>
          <a:prstGeom prst="rect">
            <a:avLst/>
          </a:prstGeom>
          <a:noFill/>
          <a:ln w="9525">
            <a:noFill/>
            <a:miter lim="800000"/>
            <a:headEnd/>
            <a:tailEnd/>
          </a:ln>
        </p:spPr>
      </p:pic>
      <p:grpSp>
        <p:nvGrpSpPr>
          <p:cNvPr id="147501" name="Group 45"/>
          <p:cNvGrpSpPr>
            <a:grpSpLocks/>
          </p:cNvGrpSpPr>
          <p:nvPr/>
        </p:nvGrpSpPr>
        <p:grpSpPr bwMode="auto">
          <a:xfrm>
            <a:off x="7442200" y="3613150"/>
            <a:ext cx="500063" cy="658813"/>
            <a:chOff x="251" y="2827"/>
            <a:chExt cx="315" cy="415"/>
          </a:xfrm>
        </p:grpSpPr>
        <p:pic>
          <p:nvPicPr>
            <p:cNvPr id="44110" name="Picture 46" descr="genserver"/>
            <p:cNvPicPr>
              <a:picLocks noChangeAspect="1" noChangeArrowheads="1"/>
            </p:cNvPicPr>
            <p:nvPr/>
          </p:nvPicPr>
          <p:blipFill>
            <a:blip r:embed="rId7"/>
            <a:srcRect/>
            <a:stretch>
              <a:fillRect/>
            </a:stretch>
          </p:blipFill>
          <p:spPr bwMode="auto">
            <a:xfrm>
              <a:off x="251" y="2827"/>
              <a:ext cx="190" cy="329"/>
            </a:xfrm>
            <a:prstGeom prst="rect">
              <a:avLst/>
            </a:prstGeom>
            <a:noFill/>
            <a:ln w="9525">
              <a:noFill/>
              <a:miter lim="800000"/>
              <a:headEnd/>
              <a:tailEnd/>
            </a:ln>
          </p:spPr>
        </p:pic>
        <p:pic>
          <p:nvPicPr>
            <p:cNvPr id="44111" name="Picture 47" descr="genserver"/>
            <p:cNvPicPr>
              <a:picLocks noChangeAspect="1" noChangeArrowheads="1"/>
            </p:cNvPicPr>
            <p:nvPr/>
          </p:nvPicPr>
          <p:blipFill>
            <a:blip r:embed="rId7"/>
            <a:srcRect/>
            <a:stretch>
              <a:fillRect/>
            </a:stretch>
          </p:blipFill>
          <p:spPr bwMode="auto">
            <a:xfrm>
              <a:off x="376" y="2913"/>
              <a:ext cx="190" cy="329"/>
            </a:xfrm>
            <a:prstGeom prst="rect">
              <a:avLst/>
            </a:prstGeom>
            <a:noFill/>
            <a:ln w="9525">
              <a:noFill/>
              <a:miter lim="800000"/>
              <a:headEnd/>
              <a:tailEnd/>
            </a:ln>
          </p:spPr>
        </p:pic>
      </p:grpSp>
      <p:grpSp>
        <p:nvGrpSpPr>
          <p:cNvPr id="147504" name="Group 48"/>
          <p:cNvGrpSpPr>
            <a:grpSpLocks/>
          </p:cNvGrpSpPr>
          <p:nvPr/>
        </p:nvGrpSpPr>
        <p:grpSpPr bwMode="auto">
          <a:xfrm>
            <a:off x="7759700" y="3863975"/>
            <a:ext cx="1277938" cy="788988"/>
            <a:chOff x="4888" y="2434"/>
            <a:chExt cx="805" cy="497"/>
          </a:xfrm>
        </p:grpSpPr>
        <p:pic>
          <p:nvPicPr>
            <p:cNvPr id="44108" name="Picture 49" descr="inetcloud"/>
            <p:cNvPicPr>
              <a:picLocks noChangeAspect="1" noChangeArrowheads="1"/>
            </p:cNvPicPr>
            <p:nvPr/>
          </p:nvPicPr>
          <p:blipFill>
            <a:blip r:embed="rId4"/>
            <a:srcRect/>
            <a:stretch>
              <a:fillRect/>
            </a:stretch>
          </p:blipFill>
          <p:spPr bwMode="auto">
            <a:xfrm>
              <a:off x="4899" y="2434"/>
              <a:ext cx="703" cy="497"/>
            </a:xfrm>
            <a:prstGeom prst="rect">
              <a:avLst/>
            </a:prstGeom>
            <a:noFill/>
            <a:ln w="9525">
              <a:noFill/>
              <a:miter lim="800000"/>
              <a:headEnd/>
              <a:tailEnd/>
            </a:ln>
          </p:spPr>
        </p:pic>
        <p:sp>
          <p:nvSpPr>
            <p:cNvPr id="44109" name="Rectangle 50"/>
            <p:cNvSpPr>
              <a:spLocks noChangeArrowheads="1"/>
            </p:cNvSpPr>
            <p:nvPr/>
          </p:nvSpPr>
          <p:spPr bwMode="auto">
            <a:xfrm>
              <a:off x="4888" y="2742"/>
              <a:ext cx="805" cy="109"/>
            </a:xfrm>
            <a:prstGeom prst="rect">
              <a:avLst/>
            </a:prstGeom>
            <a:noFill/>
            <a:ln w="9525">
              <a:noFill/>
              <a:miter lim="800000"/>
              <a:headEnd/>
              <a:tailEnd/>
            </a:ln>
          </p:spPr>
          <p:txBody>
            <a:bodyPr lIns="0" tIns="0" rIns="0" bIns="0">
              <a:spAutoFit/>
            </a:bodyPr>
            <a:lstStyle/>
            <a:p>
              <a:pPr algn="ctr" eaLnBrk="0" hangingPunct="0">
                <a:lnSpc>
                  <a:spcPct val="95000"/>
                </a:lnSpc>
              </a:pPr>
              <a:r>
                <a:rPr lang="en-US" sz="1200" b="1">
                  <a:solidFill>
                    <a:srgbClr val="4C4C4C"/>
                  </a:solidFill>
                </a:rPr>
                <a:t>Branch Office</a:t>
              </a:r>
              <a:endParaRPr lang="en-US" sz="1200" b="1" i="1">
                <a:solidFill>
                  <a:srgbClr val="4C4C4C"/>
                </a:solidFill>
              </a:endParaRPr>
            </a:p>
          </p:txBody>
        </p:sp>
      </p:grpSp>
      <p:pic>
        <p:nvPicPr>
          <p:cNvPr id="147507" name="Picture 51" descr="computerfolks2sm"/>
          <p:cNvPicPr>
            <a:picLocks noChangeAspect="1" noChangeArrowheads="1"/>
          </p:cNvPicPr>
          <p:nvPr/>
        </p:nvPicPr>
        <p:blipFill>
          <a:blip r:embed="rId5"/>
          <a:srcRect/>
          <a:stretch>
            <a:fillRect/>
          </a:stretch>
        </p:blipFill>
        <p:spPr bwMode="auto">
          <a:xfrm>
            <a:off x="4043363" y="4513263"/>
            <a:ext cx="558800" cy="558800"/>
          </a:xfrm>
          <a:prstGeom prst="rect">
            <a:avLst/>
          </a:prstGeom>
          <a:noFill/>
          <a:ln w="9525">
            <a:noFill/>
            <a:miter lim="800000"/>
            <a:headEnd/>
            <a:tailEnd/>
          </a:ln>
        </p:spPr>
      </p:pic>
      <p:pic>
        <p:nvPicPr>
          <p:cNvPr id="147508" name="Picture 52" descr="computerfolks2sm"/>
          <p:cNvPicPr>
            <a:picLocks noChangeAspect="1" noChangeArrowheads="1"/>
          </p:cNvPicPr>
          <p:nvPr/>
        </p:nvPicPr>
        <p:blipFill>
          <a:blip r:embed="rId5"/>
          <a:srcRect/>
          <a:stretch>
            <a:fillRect/>
          </a:stretch>
        </p:blipFill>
        <p:spPr bwMode="auto">
          <a:xfrm>
            <a:off x="3584575" y="4645025"/>
            <a:ext cx="558800" cy="558800"/>
          </a:xfrm>
          <a:prstGeom prst="rect">
            <a:avLst/>
          </a:prstGeom>
          <a:noFill/>
          <a:ln w="9525">
            <a:noFill/>
            <a:miter lim="800000"/>
            <a:headEnd/>
            <a:tailEnd/>
          </a:ln>
        </p:spPr>
      </p:pic>
      <p:pic>
        <p:nvPicPr>
          <p:cNvPr id="147509" name="Picture 53" descr="computerfolks1sm"/>
          <p:cNvPicPr>
            <a:picLocks noChangeAspect="1" noChangeArrowheads="1"/>
          </p:cNvPicPr>
          <p:nvPr/>
        </p:nvPicPr>
        <p:blipFill>
          <a:blip r:embed="rId6"/>
          <a:srcRect/>
          <a:stretch>
            <a:fillRect/>
          </a:stretch>
        </p:blipFill>
        <p:spPr bwMode="auto">
          <a:xfrm>
            <a:off x="3789363" y="4768850"/>
            <a:ext cx="561975" cy="561975"/>
          </a:xfrm>
          <a:prstGeom prst="rect">
            <a:avLst/>
          </a:prstGeom>
          <a:noFill/>
          <a:ln w="9525">
            <a:noFill/>
            <a:miter lim="800000"/>
            <a:headEnd/>
            <a:tailEnd/>
          </a:ln>
        </p:spPr>
      </p:pic>
      <p:pic>
        <p:nvPicPr>
          <p:cNvPr id="147510" name="Picture 54" descr="computerfolks1sm"/>
          <p:cNvPicPr>
            <a:picLocks noChangeAspect="1" noChangeArrowheads="1"/>
          </p:cNvPicPr>
          <p:nvPr/>
        </p:nvPicPr>
        <p:blipFill>
          <a:blip r:embed="rId6"/>
          <a:srcRect/>
          <a:stretch>
            <a:fillRect/>
          </a:stretch>
        </p:blipFill>
        <p:spPr bwMode="auto">
          <a:xfrm>
            <a:off x="4170363" y="4683125"/>
            <a:ext cx="561975" cy="561975"/>
          </a:xfrm>
          <a:prstGeom prst="rect">
            <a:avLst/>
          </a:prstGeom>
          <a:noFill/>
          <a:ln w="9525">
            <a:noFill/>
            <a:miter lim="800000"/>
            <a:headEnd/>
            <a:tailEnd/>
          </a:ln>
        </p:spPr>
      </p:pic>
      <p:grpSp>
        <p:nvGrpSpPr>
          <p:cNvPr id="147511" name="Group 55"/>
          <p:cNvGrpSpPr>
            <a:grpSpLocks/>
          </p:cNvGrpSpPr>
          <p:nvPr/>
        </p:nvGrpSpPr>
        <p:grpSpPr bwMode="auto">
          <a:xfrm>
            <a:off x="6473825" y="5630863"/>
            <a:ext cx="1052513" cy="552450"/>
            <a:chOff x="4078" y="3547"/>
            <a:chExt cx="663" cy="348"/>
          </a:xfrm>
        </p:grpSpPr>
        <p:pic>
          <p:nvPicPr>
            <p:cNvPr id="44106" name="Picture 56" descr="computerfolks2sm"/>
            <p:cNvPicPr>
              <a:picLocks noChangeAspect="1" noChangeArrowheads="1"/>
            </p:cNvPicPr>
            <p:nvPr/>
          </p:nvPicPr>
          <p:blipFill>
            <a:blip r:embed="rId5"/>
            <a:srcRect/>
            <a:stretch>
              <a:fillRect/>
            </a:stretch>
          </p:blipFill>
          <p:spPr bwMode="auto">
            <a:xfrm>
              <a:off x="4393" y="3547"/>
              <a:ext cx="348" cy="348"/>
            </a:xfrm>
            <a:prstGeom prst="rect">
              <a:avLst/>
            </a:prstGeom>
            <a:noFill/>
            <a:ln w="9525">
              <a:noFill/>
              <a:miter lim="800000"/>
              <a:headEnd/>
              <a:tailEnd/>
            </a:ln>
          </p:spPr>
        </p:pic>
        <p:sp>
          <p:nvSpPr>
            <p:cNvPr id="44107" name="Line 57"/>
            <p:cNvSpPr>
              <a:spLocks noChangeShapeType="1"/>
            </p:cNvSpPr>
            <p:nvPr/>
          </p:nvSpPr>
          <p:spPr bwMode="auto">
            <a:xfrm flipH="1" flipV="1">
              <a:off x="4078" y="3632"/>
              <a:ext cx="332" cy="56"/>
            </a:xfrm>
            <a:prstGeom prst="line">
              <a:avLst/>
            </a:prstGeom>
            <a:noFill/>
            <a:ln w="28575">
              <a:solidFill>
                <a:srgbClr val="B2B2B2"/>
              </a:solidFill>
              <a:round/>
              <a:headEnd/>
              <a:tailEnd/>
            </a:ln>
          </p:spPr>
          <p:txBody>
            <a:bodyPr/>
            <a:lstStyle/>
            <a:p>
              <a:endParaRPr lang="en-US"/>
            </a:p>
          </p:txBody>
        </p:sp>
      </p:grpSp>
      <p:grpSp>
        <p:nvGrpSpPr>
          <p:cNvPr id="147514" name="Group 58"/>
          <p:cNvGrpSpPr>
            <a:grpSpLocks/>
          </p:cNvGrpSpPr>
          <p:nvPr/>
        </p:nvGrpSpPr>
        <p:grpSpPr bwMode="auto">
          <a:xfrm>
            <a:off x="6769100" y="5229225"/>
            <a:ext cx="1458913" cy="577850"/>
            <a:chOff x="4264" y="3294"/>
            <a:chExt cx="919" cy="364"/>
          </a:xfrm>
        </p:grpSpPr>
        <p:pic>
          <p:nvPicPr>
            <p:cNvPr id="44104" name="Picture 59" descr="computerfolks1sm"/>
            <p:cNvPicPr>
              <a:picLocks noChangeAspect="1" noChangeArrowheads="1"/>
            </p:cNvPicPr>
            <p:nvPr/>
          </p:nvPicPr>
          <p:blipFill>
            <a:blip r:embed="rId6"/>
            <a:srcRect/>
            <a:stretch>
              <a:fillRect/>
            </a:stretch>
          </p:blipFill>
          <p:spPr bwMode="auto">
            <a:xfrm>
              <a:off x="4829" y="3304"/>
              <a:ext cx="354" cy="354"/>
            </a:xfrm>
            <a:prstGeom prst="rect">
              <a:avLst/>
            </a:prstGeom>
            <a:noFill/>
            <a:ln w="9525">
              <a:noFill/>
              <a:miter lim="800000"/>
              <a:headEnd/>
              <a:tailEnd/>
            </a:ln>
          </p:spPr>
        </p:pic>
        <p:sp>
          <p:nvSpPr>
            <p:cNvPr id="44105" name="Line 60"/>
            <p:cNvSpPr>
              <a:spLocks noChangeShapeType="1"/>
            </p:cNvSpPr>
            <p:nvPr/>
          </p:nvSpPr>
          <p:spPr bwMode="auto">
            <a:xfrm flipH="1" flipV="1">
              <a:off x="4264" y="3294"/>
              <a:ext cx="578" cy="128"/>
            </a:xfrm>
            <a:prstGeom prst="line">
              <a:avLst/>
            </a:prstGeom>
            <a:noFill/>
            <a:ln w="28575">
              <a:solidFill>
                <a:srgbClr val="B2B2B2"/>
              </a:solidFill>
              <a:round/>
              <a:headEnd/>
              <a:tailEnd/>
            </a:ln>
          </p:spPr>
          <p:txBody>
            <a:bodyPr/>
            <a:lstStyle/>
            <a:p>
              <a:endParaRPr lang="en-US"/>
            </a:p>
          </p:txBody>
        </p:sp>
      </p:grpSp>
      <p:grpSp>
        <p:nvGrpSpPr>
          <p:cNvPr id="147517" name="Group 61"/>
          <p:cNvGrpSpPr>
            <a:grpSpLocks/>
          </p:cNvGrpSpPr>
          <p:nvPr/>
        </p:nvGrpSpPr>
        <p:grpSpPr bwMode="auto">
          <a:xfrm>
            <a:off x="7140575" y="4692650"/>
            <a:ext cx="1862138" cy="665163"/>
            <a:chOff x="4498" y="2956"/>
            <a:chExt cx="1173" cy="419"/>
          </a:xfrm>
        </p:grpSpPr>
        <p:pic>
          <p:nvPicPr>
            <p:cNvPr id="44102" name="Picture 62" descr="computerfolks2sm"/>
            <p:cNvPicPr>
              <a:picLocks noChangeAspect="1" noChangeArrowheads="1"/>
            </p:cNvPicPr>
            <p:nvPr/>
          </p:nvPicPr>
          <p:blipFill>
            <a:blip r:embed="rId5"/>
            <a:srcRect/>
            <a:stretch>
              <a:fillRect/>
            </a:stretch>
          </p:blipFill>
          <p:spPr bwMode="auto">
            <a:xfrm>
              <a:off x="5323" y="3027"/>
              <a:ext cx="348" cy="348"/>
            </a:xfrm>
            <a:prstGeom prst="rect">
              <a:avLst/>
            </a:prstGeom>
            <a:noFill/>
            <a:ln w="9525">
              <a:noFill/>
              <a:miter lim="800000"/>
              <a:headEnd/>
              <a:tailEnd/>
            </a:ln>
          </p:spPr>
        </p:pic>
        <p:sp>
          <p:nvSpPr>
            <p:cNvPr id="44103" name="Line 63"/>
            <p:cNvSpPr>
              <a:spLocks noChangeShapeType="1"/>
            </p:cNvSpPr>
            <p:nvPr/>
          </p:nvSpPr>
          <p:spPr bwMode="auto">
            <a:xfrm flipH="1" flipV="1">
              <a:off x="4498" y="2956"/>
              <a:ext cx="860" cy="170"/>
            </a:xfrm>
            <a:prstGeom prst="line">
              <a:avLst/>
            </a:prstGeom>
            <a:noFill/>
            <a:ln w="28575">
              <a:solidFill>
                <a:srgbClr val="B2B2B2"/>
              </a:solidFill>
              <a:round/>
              <a:headEnd/>
              <a:tailEnd/>
            </a:ln>
          </p:spPr>
          <p:txBody>
            <a:bodyPr/>
            <a:lstStyle/>
            <a:p>
              <a:endParaRPr lang="en-US"/>
            </a:p>
          </p:txBody>
        </p:sp>
      </p:grpSp>
      <p:grpSp>
        <p:nvGrpSpPr>
          <p:cNvPr id="147520" name="Group 64"/>
          <p:cNvGrpSpPr>
            <a:grpSpLocks/>
          </p:cNvGrpSpPr>
          <p:nvPr/>
        </p:nvGrpSpPr>
        <p:grpSpPr bwMode="auto">
          <a:xfrm>
            <a:off x="7102475" y="3354388"/>
            <a:ext cx="1927225" cy="1163637"/>
            <a:chOff x="4474" y="2113"/>
            <a:chExt cx="1214" cy="733"/>
          </a:xfrm>
        </p:grpSpPr>
        <p:pic>
          <p:nvPicPr>
            <p:cNvPr id="44100" name="Picture 65" descr="computerfolks2sm"/>
            <p:cNvPicPr>
              <a:picLocks noChangeAspect="1" noChangeArrowheads="1"/>
            </p:cNvPicPr>
            <p:nvPr/>
          </p:nvPicPr>
          <p:blipFill>
            <a:blip r:embed="rId5"/>
            <a:srcRect/>
            <a:stretch>
              <a:fillRect/>
            </a:stretch>
          </p:blipFill>
          <p:spPr bwMode="auto">
            <a:xfrm>
              <a:off x="5340" y="2113"/>
              <a:ext cx="348" cy="348"/>
            </a:xfrm>
            <a:prstGeom prst="rect">
              <a:avLst/>
            </a:prstGeom>
            <a:noFill/>
            <a:ln w="9525">
              <a:noFill/>
              <a:miter lim="800000"/>
              <a:headEnd/>
              <a:tailEnd/>
            </a:ln>
          </p:spPr>
        </p:pic>
        <p:sp>
          <p:nvSpPr>
            <p:cNvPr id="44101" name="Line 66"/>
            <p:cNvSpPr>
              <a:spLocks noChangeShapeType="1"/>
            </p:cNvSpPr>
            <p:nvPr/>
          </p:nvSpPr>
          <p:spPr bwMode="auto">
            <a:xfrm flipH="1">
              <a:off x="4474" y="2332"/>
              <a:ext cx="884" cy="514"/>
            </a:xfrm>
            <a:prstGeom prst="line">
              <a:avLst/>
            </a:prstGeom>
            <a:noFill/>
            <a:ln w="28575">
              <a:solidFill>
                <a:srgbClr val="B2B2B2"/>
              </a:solidFill>
              <a:round/>
              <a:headEnd/>
              <a:tailEnd/>
            </a:ln>
          </p:spPr>
          <p:txBody>
            <a:bodyPr/>
            <a:lstStyle/>
            <a:p>
              <a:endParaRPr lang="en-US"/>
            </a:p>
          </p:txBody>
        </p:sp>
      </p:grpSp>
      <p:grpSp>
        <p:nvGrpSpPr>
          <p:cNvPr id="147523" name="Group 67"/>
          <p:cNvGrpSpPr>
            <a:grpSpLocks/>
          </p:cNvGrpSpPr>
          <p:nvPr/>
        </p:nvGrpSpPr>
        <p:grpSpPr bwMode="auto">
          <a:xfrm>
            <a:off x="6521450" y="2644775"/>
            <a:ext cx="2459038" cy="1139825"/>
            <a:chOff x="4108" y="1666"/>
            <a:chExt cx="1549" cy="718"/>
          </a:xfrm>
        </p:grpSpPr>
        <p:pic>
          <p:nvPicPr>
            <p:cNvPr id="44098" name="Picture 68" descr="computerfolks1sm"/>
            <p:cNvPicPr>
              <a:picLocks noChangeAspect="1" noChangeArrowheads="1"/>
            </p:cNvPicPr>
            <p:nvPr/>
          </p:nvPicPr>
          <p:blipFill>
            <a:blip r:embed="rId6"/>
            <a:srcRect/>
            <a:stretch>
              <a:fillRect/>
            </a:stretch>
          </p:blipFill>
          <p:spPr bwMode="auto">
            <a:xfrm>
              <a:off x="5303" y="1666"/>
              <a:ext cx="354" cy="354"/>
            </a:xfrm>
            <a:prstGeom prst="rect">
              <a:avLst/>
            </a:prstGeom>
            <a:noFill/>
            <a:ln w="9525">
              <a:noFill/>
              <a:miter lim="800000"/>
              <a:headEnd/>
              <a:tailEnd/>
            </a:ln>
          </p:spPr>
        </p:pic>
        <p:sp>
          <p:nvSpPr>
            <p:cNvPr id="44099" name="Line 69"/>
            <p:cNvSpPr>
              <a:spLocks noChangeShapeType="1"/>
            </p:cNvSpPr>
            <p:nvPr/>
          </p:nvSpPr>
          <p:spPr bwMode="auto">
            <a:xfrm flipH="1">
              <a:off x="4108" y="1906"/>
              <a:ext cx="1232" cy="478"/>
            </a:xfrm>
            <a:prstGeom prst="line">
              <a:avLst/>
            </a:prstGeom>
            <a:noFill/>
            <a:ln w="28575">
              <a:solidFill>
                <a:srgbClr val="B2B2B2"/>
              </a:solidFill>
              <a:round/>
              <a:headEnd/>
              <a:tailEnd/>
            </a:ln>
          </p:spPr>
          <p:txBody>
            <a:bodyPr/>
            <a:lstStyle/>
            <a:p>
              <a:endParaRPr lang="en-US"/>
            </a:p>
          </p:txBody>
        </p:sp>
      </p:grpSp>
      <p:grpSp>
        <p:nvGrpSpPr>
          <p:cNvPr id="147526" name="Group 70"/>
          <p:cNvGrpSpPr>
            <a:grpSpLocks/>
          </p:cNvGrpSpPr>
          <p:nvPr/>
        </p:nvGrpSpPr>
        <p:grpSpPr bwMode="auto">
          <a:xfrm>
            <a:off x="5940425" y="1811338"/>
            <a:ext cx="1624013" cy="1335087"/>
            <a:chOff x="3742" y="1141"/>
            <a:chExt cx="1023" cy="841"/>
          </a:xfrm>
        </p:grpSpPr>
        <p:pic>
          <p:nvPicPr>
            <p:cNvPr id="44096" name="Picture 71" descr="computerfolks2sm"/>
            <p:cNvPicPr>
              <a:picLocks noChangeAspect="1" noChangeArrowheads="1"/>
            </p:cNvPicPr>
            <p:nvPr/>
          </p:nvPicPr>
          <p:blipFill>
            <a:blip r:embed="rId5"/>
            <a:srcRect/>
            <a:stretch>
              <a:fillRect/>
            </a:stretch>
          </p:blipFill>
          <p:spPr bwMode="auto">
            <a:xfrm>
              <a:off x="4417" y="1141"/>
              <a:ext cx="348" cy="348"/>
            </a:xfrm>
            <a:prstGeom prst="rect">
              <a:avLst/>
            </a:prstGeom>
            <a:noFill/>
            <a:ln w="9525">
              <a:noFill/>
              <a:miter lim="800000"/>
              <a:headEnd/>
              <a:tailEnd/>
            </a:ln>
          </p:spPr>
        </p:pic>
        <p:sp>
          <p:nvSpPr>
            <p:cNvPr id="44097" name="Line 72"/>
            <p:cNvSpPr>
              <a:spLocks noChangeShapeType="1"/>
            </p:cNvSpPr>
            <p:nvPr/>
          </p:nvSpPr>
          <p:spPr bwMode="auto">
            <a:xfrm flipH="1">
              <a:off x="3742" y="1426"/>
              <a:ext cx="752" cy="556"/>
            </a:xfrm>
            <a:prstGeom prst="line">
              <a:avLst/>
            </a:prstGeom>
            <a:noFill/>
            <a:ln w="28575">
              <a:solidFill>
                <a:srgbClr val="B2B2B2"/>
              </a:solidFill>
              <a:round/>
              <a:headEnd/>
              <a:tailEnd/>
            </a:ln>
          </p:spPr>
          <p:txBody>
            <a:bodyPr/>
            <a:lstStyle/>
            <a:p>
              <a:endParaRPr lang="en-US"/>
            </a:p>
          </p:txBody>
        </p:sp>
      </p:grpSp>
      <p:grpSp>
        <p:nvGrpSpPr>
          <p:cNvPr id="147529" name="Group 73"/>
          <p:cNvGrpSpPr>
            <a:grpSpLocks/>
          </p:cNvGrpSpPr>
          <p:nvPr/>
        </p:nvGrpSpPr>
        <p:grpSpPr bwMode="auto">
          <a:xfrm>
            <a:off x="6340475" y="2254250"/>
            <a:ext cx="1982788" cy="1196975"/>
            <a:chOff x="3994" y="1420"/>
            <a:chExt cx="1249" cy="754"/>
          </a:xfrm>
        </p:grpSpPr>
        <p:pic>
          <p:nvPicPr>
            <p:cNvPr id="44094" name="Picture 74" descr="computerfolks1sm"/>
            <p:cNvPicPr>
              <a:picLocks noChangeAspect="1" noChangeArrowheads="1"/>
            </p:cNvPicPr>
            <p:nvPr/>
          </p:nvPicPr>
          <p:blipFill>
            <a:blip r:embed="rId6"/>
            <a:srcRect/>
            <a:stretch>
              <a:fillRect/>
            </a:stretch>
          </p:blipFill>
          <p:spPr bwMode="auto">
            <a:xfrm>
              <a:off x="4889" y="1420"/>
              <a:ext cx="354" cy="354"/>
            </a:xfrm>
            <a:prstGeom prst="rect">
              <a:avLst/>
            </a:prstGeom>
            <a:noFill/>
            <a:ln w="9525">
              <a:noFill/>
              <a:miter lim="800000"/>
              <a:headEnd/>
              <a:tailEnd/>
            </a:ln>
          </p:spPr>
        </p:pic>
        <p:sp>
          <p:nvSpPr>
            <p:cNvPr id="44095" name="Line 75"/>
            <p:cNvSpPr>
              <a:spLocks noChangeShapeType="1"/>
            </p:cNvSpPr>
            <p:nvPr/>
          </p:nvSpPr>
          <p:spPr bwMode="auto">
            <a:xfrm flipH="1">
              <a:off x="3994" y="1708"/>
              <a:ext cx="956" cy="466"/>
            </a:xfrm>
            <a:prstGeom prst="line">
              <a:avLst/>
            </a:prstGeom>
            <a:noFill/>
            <a:ln w="28575">
              <a:solidFill>
                <a:srgbClr val="B2B2B2"/>
              </a:solidFill>
              <a:round/>
              <a:headEnd/>
              <a:tailEnd/>
            </a:ln>
          </p:spPr>
          <p:txBody>
            <a:bodyPr/>
            <a:lstStyle/>
            <a:p>
              <a:endParaRPr lang="en-US"/>
            </a:p>
          </p:txBody>
        </p:sp>
      </p:grpSp>
      <p:grpSp>
        <p:nvGrpSpPr>
          <p:cNvPr id="147532" name="Group 76"/>
          <p:cNvGrpSpPr>
            <a:grpSpLocks/>
          </p:cNvGrpSpPr>
          <p:nvPr/>
        </p:nvGrpSpPr>
        <p:grpSpPr bwMode="auto">
          <a:xfrm>
            <a:off x="6092825" y="1450975"/>
            <a:ext cx="2384425" cy="1847850"/>
            <a:chOff x="3838" y="914"/>
            <a:chExt cx="1502" cy="1164"/>
          </a:xfrm>
        </p:grpSpPr>
        <p:pic>
          <p:nvPicPr>
            <p:cNvPr id="44092" name="Picture 77" descr="computerfolks1sm"/>
            <p:cNvPicPr>
              <a:picLocks noChangeAspect="1" noChangeArrowheads="1"/>
            </p:cNvPicPr>
            <p:nvPr/>
          </p:nvPicPr>
          <p:blipFill>
            <a:blip r:embed="rId6"/>
            <a:srcRect/>
            <a:stretch>
              <a:fillRect/>
            </a:stretch>
          </p:blipFill>
          <p:spPr bwMode="auto">
            <a:xfrm>
              <a:off x="4986" y="914"/>
              <a:ext cx="354" cy="354"/>
            </a:xfrm>
            <a:prstGeom prst="rect">
              <a:avLst/>
            </a:prstGeom>
            <a:noFill/>
            <a:ln w="9525">
              <a:noFill/>
              <a:miter lim="800000"/>
              <a:headEnd/>
              <a:tailEnd/>
            </a:ln>
          </p:spPr>
        </p:pic>
        <p:sp>
          <p:nvSpPr>
            <p:cNvPr id="44093" name="Line 78"/>
            <p:cNvSpPr>
              <a:spLocks noChangeShapeType="1"/>
            </p:cNvSpPr>
            <p:nvPr/>
          </p:nvSpPr>
          <p:spPr bwMode="auto">
            <a:xfrm flipH="1">
              <a:off x="3838" y="1204"/>
              <a:ext cx="1238" cy="874"/>
            </a:xfrm>
            <a:prstGeom prst="line">
              <a:avLst/>
            </a:prstGeom>
            <a:noFill/>
            <a:ln w="28575">
              <a:solidFill>
                <a:srgbClr val="B2B2B2"/>
              </a:solidFill>
              <a:round/>
              <a:headEnd/>
              <a:tailEnd/>
            </a:ln>
          </p:spPr>
          <p:txBody>
            <a:bodyPr/>
            <a:lstStyle/>
            <a:p>
              <a:endParaRPr lang="en-US"/>
            </a:p>
          </p:txBody>
        </p:sp>
      </p:grpSp>
      <p:grpSp>
        <p:nvGrpSpPr>
          <p:cNvPr id="147535" name="Group 79"/>
          <p:cNvGrpSpPr>
            <a:grpSpLocks/>
          </p:cNvGrpSpPr>
          <p:nvPr/>
        </p:nvGrpSpPr>
        <p:grpSpPr bwMode="auto">
          <a:xfrm>
            <a:off x="2354263" y="1149350"/>
            <a:ext cx="1477962" cy="2271713"/>
            <a:chOff x="1483" y="724"/>
            <a:chExt cx="931" cy="1431"/>
          </a:xfrm>
        </p:grpSpPr>
        <p:grpSp>
          <p:nvGrpSpPr>
            <p:cNvPr id="44085" name="Group 80"/>
            <p:cNvGrpSpPr>
              <a:grpSpLocks/>
            </p:cNvGrpSpPr>
            <p:nvPr/>
          </p:nvGrpSpPr>
          <p:grpSpPr bwMode="auto">
            <a:xfrm>
              <a:off x="1483" y="724"/>
              <a:ext cx="931" cy="1431"/>
              <a:chOff x="1483" y="724"/>
              <a:chExt cx="931" cy="1431"/>
            </a:xfrm>
          </p:grpSpPr>
          <p:sp>
            <p:nvSpPr>
              <p:cNvPr id="44087" name="Line 81"/>
              <p:cNvSpPr>
                <a:spLocks noChangeShapeType="1"/>
              </p:cNvSpPr>
              <p:nvPr/>
            </p:nvSpPr>
            <p:spPr bwMode="auto">
              <a:xfrm flipV="1">
                <a:off x="1483" y="1367"/>
                <a:ext cx="550" cy="788"/>
              </a:xfrm>
              <a:prstGeom prst="line">
                <a:avLst/>
              </a:prstGeom>
              <a:noFill/>
              <a:ln w="28575">
                <a:solidFill>
                  <a:srgbClr val="B2B2B2"/>
                </a:solidFill>
                <a:round/>
                <a:headEnd/>
                <a:tailEnd/>
              </a:ln>
            </p:spPr>
            <p:txBody>
              <a:bodyPr/>
              <a:lstStyle/>
              <a:p>
                <a:endParaRPr lang="en-US"/>
              </a:p>
            </p:txBody>
          </p:sp>
          <p:pic>
            <p:nvPicPr>
              <p:cNvPr id="44088" name="Picture 82" descr="inetcloud"/>
              <p:cNvPicPr>
                <a:picLocks noChangeAspect="1" noChangeArrowheads="1"/>
              </p:cNvPicPr>
              <p:nvPr/>
            </p:nvPicPr>
            <p:blipFill>
              <a:blip r:embed="rId4"/>
              <a:srcRect/>
              <a:stretch>
                <a:fillRect/>
              </a:stretch>
            </p:blipFill>
            <p:spPr bwMode="auto">
              <a:xfrm>
                <a:off x="1614" y="828"/>
                <a:ext cx="800" cy="565"/>
              </a:xfrm>
              <a:prstGeom prst="rect">
                <a:avLst/>
              </a:prstGeom>
              <a:noFill/>
              <a:ln w="9525">
                <a:noFill/>
                <a:miter lim="800000"/>
                <a:headEnd/>
                <a:tailEnd/>
              </a:ln>
            </p:spPr>
          </p:pic>
          <p:grpSp>
            <p:nvGrpSpPr>
              <p:cNvPr id="44089" name="Group 83"/>
              <p:cNvGrpSpPr>
                <a:grpSpLocks/>
              </p:cNvGrpSpPr>
              <p:nvPr/>
            </p:nvGrpSpPr>
            <p:grpSpPr bwMode="auto">
              <a:xfrm>
                <a:off x="2032" y="724"/>
                <a:ext cx="315" cy="415"/>
                <a:chOff x="251" y="2827"/>
                <a:chExt cx="315" cy="415"/>
              </a:xfrm>
            </p:grpSpPr>
            <p:pic>
              <p:nvPicPr>
                <p:cNvPr id="44090" name="Picture 84" descr="genserver"/>
                <p:cNvPicPr>
                  <a:picLocks noChangeAspect="1" noChangeArrowheads="1"/>
                </p:cNvPicPr>
                <p:nvPr/>
              </p:nvPicPr>
              <p:blipFill>
                <a:blip r:embed="rId7"/>
                <a:srcRect/>
                <a:stretch>
                  <a:fillRect/>
                </a:stretch>
              </p:blipFill>
              <p:spPr bwMode="auto">
                <a:xfrm>
                  <a:off x="251" y="2827"/>
                  <a:ext cx="190" cy="329"/>
                </a:xfrm>
                <a:prstGeom prst="rect">
                  <a:avLst/>
                </a:prstGeom>
                <a:noFill/>
                <a:ln w="9525">
                  <a:noFill/>
                  <a:miter lim="800000"/>
                  <a:headEnd/>
                  <a:tailEnd/>
                </a:ln>
              </p:spPr>
            </p:pic>
            <p:pic>
              <p:nvPicPr>
                <p:cNvPr id="44091" name="Picture 85" descr="genserver"/>
                <p:cNvPicPr>
                  <a:picLocks noChangeAspect="1" noChangeArrowheads="1"/>
                </p:cNvPicPr>
                <p:nvPr/>
              </p:nvPicPr>
              <p:blipFill>
                <a:blip r:embed="rId7"/>
                <a:srcRect/>
                <a:stretch>
                  <a:fillRect/>
                </a:stretch>
              </p:blipFill>
              <p:spPr bwMode="auto">
                <a:xfrm>
                  <a:off x="376" y="2913"/>
                  <a:ext cx="190" cy="329"/>
                </a:xfrm>
                <a:prstGeom prst="rect">
                  <a:avLst/>
                </a:prstGeom>
                <a:noFill/>
                <a:ln w="9525">
                  <a:noFill/>
                  <a:miter lim="800000"/>
                  <a:headEnd/>
                  <a:tailEnd/>
                </a:ln>
              </p:spPr>
            </p:pic>
          </p:grpSp>
        </p:grpSp>
        <p:sp>
          <p:nvSpPr>
            <p:cNvPr id="44086" name="Rectangle 86"/>
            <p:cNvSpPr>
              <a:spLocks noChangeArrowheads="1"/>
            </p:cNvSpPr>
            <p:nvPr/>
          </p:nvSpPr>
          <p:spPr bwMode="auto">
            <a:xfrm>
              <a:off x="1663" y="1045"/>
              <a:ext cx="613" cy="218"/>
            </a:xfrm>
            <a:prstGeom prst="rect">
              <a:avLst/>
            </a:prstGeom>
            <a:noFill/>
            <a:ln w="9525">
              <a:noFill/>
              <a:miter lim="800000"/>
              <a:headEnd/>
              <a:tailEnd/>
            </a:ln>
          </p:spPr>
          <p:txBody>
            <a:bodyPr lIns="0" tIns="0" rIns="0" bIns="0">
              <a:spAutoFit/>
            </a:bodyPr>
            <a:lstStyle/>
            <a:p>
              <a:pPr algn="ctr" eaLnBrk="0" hangingPunct="0">
                <a:lnSpc>
                  <a:spcPct val="95000"/>
                </a:lnSpc>
              </a:pPr>
              <a:r>
                <a:rPr lang="en-US" sz="1200" b="1">
                  <a:solidFill>
                    <a:srgbClr val="4C4C4C"/>
                  </a:solidFill>
                </a:rPr>
                <a:t>Outsourced</a:t>
              </a:r>
            </a:p>
            <a:p>
              <a:pPr algn="ctr" eaLnBrk="0" hangingPunct="0">
                <a:lnSpc>
                  <a:spcPct val="95000"/>
                </a:lnSpc>
              </a:pPr>
              <a:r>
                <a:rPr lang="en-US" sz="1200" b="1">
                  <a:solidFill>
                    <a:srgbClr val="4C4C4C"/>
                  </a:solidFill>
                </a:rPr>
                <a:t>Web Apps</a:t>
              </a:r>
              <a:endParaRPr lang="en-US" sz="1200" b="1" i="1">
                <a:solidFill>
                  <a:srgbClr val="4C4C4C"/>
                </a:solidFill>
              </a:endParaRPr>
            </a:p>
          </p:txBody>
        </p:sp>
      </p:grpSp>
      <p:grpSp>
        <p:nvGrpSpPr>
          <p:cNvPr id="147543" name="Group 87"/>
          <p:cNvGrpSpPr>
            <a:grpSpLocks/>
          </p:cNvGrpSpPr>
          <p:nvPr/>
        </p:nvGrpSpPr>
        <p:grpSpPr bwMode="auto">
          <a:xfrm>
            <a:off x="228600" y="1371600"/>
            <a:ext cx="2209800" cy="2057400"/>
            <a:chOff x="144" y="864"/>
            <a:chExt cx="1392" cy="1296"/>
          </a:xfrm>
        </p:grpSpPr>
        <p:sp>
          <p:nvSpPr>
            <p:cNvPr id="44079" name="Line 88"/>
            <p:cNvSpPr>
              <a:spLocks noChangeShapeType="1"/>
            </p:cNvSpPr>
            <p:nvPr/>
          </p:nvSpPr>
          <p:spPr bwMode="auto">
            <a:xfrm flipH="1" flipV="1">
              <a:off x="1008" y="1680"/>
              <a:ext cx="480" cy="480"/>
            </a:xfrm>
            <a:prstGeom prst="line">
              <a:avLst/>
            </a:prstGeom>
            <a:noFill/>
            <a:ln w="28575">
              <a:solidFill>
                <a:srgbClr val="B2B2B2"/>
              </a:solidFill>
              <a:round/>
              <a:headEnd/>
              <a:tailEnd/>
            </a:ln>
          </p:spPr>
          <p:txBody>
            <a:bodyPr/>
            <a:lstStyle/>
            <a:p>
              <a:endParaRPr lang="en-US"/>
            </a:p>
          </p:txBody>
        </p:sp>
        <p:grpSp>
          <p:nvGrpSpPr>
            <p:cNvPr id="44080" name="Group 89"/>
            <p:cNvGrpSpPr>
              <a:grpSpLocks/>
            </p:cNvGrpSpPr>
            <p:nvPr/>
          </p:nvGrpSpPr>
          <p:grpSpPr bwMode="auto">
            <a:xfrm>
              <a:off x="144" y="864"/>
              <a:ext cx="1392" cy="1008"/>
              <a:chOff x="144" y="864"/>
              <a:chExt cx="1392" cy="1008"/>
            </a:xfrm>
          </p:grpSpPr>
          <p:grpSp>
            <p:nvGrpSpPr>
              <p:cNvPr id="44081" name="Group 90"/>
              <p:cNvGrpSpPr>
                <a:grpSpLocks/>
              </p:cNvGrpSpPr>
              <p:nvPr/>
            </p:nvGrpSpPr>
            <p:grpSpPr bwMode="auto">
              <a:xfrm>
                <a:off x="144" y="864"/>
                <a:ext cx="1392" cy="1008"/>
                <a:chOff x="4124" y="788"/>
                <a:chExt cx="1064" cy="733"/>
              </a:xfrm>
            </p:grpSpPr>
            <p:pic>
              <p:nvPicPr>
                <p:cNvPr id="44083" name="Picture 91" descr="cloud-2"/>
                <p:cNvPicPr>
                  <a:picLocks noChangeAspect="1" noChangeArrowheads="1"/>
                </p:cNvPicPr>
                <p:nvPr/>
              </p:nvPicPr>
              <p:blipFill>
                <a:blip r:embed="rId3">
                  <a:lum bright="32000" contrast="2000"/>
                </a:blip>
                <a:srcRect/>
                <a:stretch>
                  <a:fillRect/>
                </a:stretch>
              </p:blipFill>
              <p:spPr bwMode="auto">
                <a:xfrm>
                  <a:off x="4124" y="788"/>
                  <a:ext cx="1064" cy="733"/>
                </a:xfrm>
                <a:prstGeom prst="rect">
                  <a:avLst/>
                </a:prstGeom>
                <a:noFill/>
                <a:ln w="9525">
                  <a:noFill/>
                  <a:miter lim="800000"/>
                  <a:headEnd/>
                  <a:tailEnd/>
                </a:ln>
              </p:spPr>
            </p:pic>
            <p:sp>
              <p:nvSpPr>
                <p:cNvPr id="44084" name="Text Box 92"/>
                <p:cNvSpPr txBox="1">
                  <a:spLocks noChangeArrowheads="1"/>
                </p:cNvSpPr>
                <p:nvPr/>
              </p:nvSpPr>
              <p:spPr bwMode="auto">
                <a:xfrm>
                  <a:off x="4609" y="1086"/>
                  <a:ext cx="1" cy="98"/>
                </a:xfrm>
                <a:prstGeom prst="rect">
                  <a:avLst/>
                </a:prstGeom>
                <a:noFill/>
                <a:ln w="9525">
                  <a:noFill/>
                  <a:miter lim="800000"/>
                  <a:headEnd/>
                  <a:tailEnd/>
                </a:ln>
              </p:spPr>
              <p:txBody>
                <a:bodyPr lIns="0" tIns="0" rIns="0" bIns="0" anchor="ctr" anchorCtr="1">
                  <a:spAutoFit/>
                </a:bodyPr>
                <a:lstStyle/>
                <a:p>
                  <a:pPr algn="ctr" eaLnBrk="0" hangingPunct="0"/>
                  <a:endParaRPr lang="en-US" sz="1400">
                    <a:solidFill>
                      <a:schemeClr val="bg1"/>
                    </a:solidFill>
                  </a:endParaRPr>
                </a:p>
              </p:txBody>
            </p:sp>
          </p:grpSp>
          <p:sp>
            <p:nvSpPr>
              <p:cNvPr id="44082" name="Rectangle 93"/>
              <p:cNvSpPr>
                <a:spLocks noChangeArrowheads="1"/>
              </p:cNvSpPr>
              <p:nvPr/>
            </p:nvSpPr>
            <p:spPr bwMode="auto">
              <a:xfrm>
                <a:off x="768" y="1200"/>
                <a:ext cx="613" cy="218"/>
              </a:xfrm>
              <a:prstGeom prst="rect">
                <a:avLst/>
              </a:prstGeom>
              <a:noFill/>
              <a:ln w="9525">
                <a:noFill/>
                <a:miter lim="800000"/>
                <a:headEnd/>
                <a:tailEnd/>
              </a:ln>
            </p:spPr>
            <p:txBody>
              <a:bodyPr lIns="0" tIns="0" rIns="0" bIns="0">
                <a:spAutoFit/>
              </a:bodyPr>
              <a:lstStyle/>
              <a:p>
                <a:pPr algn="ctr" eaLnBrk="0" hangingPunct="0">
                  <a:lnSpc>
                    <a:spcPct val="95000"/>
                  </a:lnSpc>
                </a:pPr>
                <a:r>
                  <a:rPr lang="en-US" sz="1200" b="1">
                    <a:solidFill>
                      <a:srgbClr val="4C4C4C"/>
                    </a:solidFill>
                  </a:rPr>
                  <a:t>Managed</a:t>
                </a:r>
              </a:p>
              <a:p>
                <a:pPr algn="ctr" eaLnBrk="0" hangingPunct="0">
                  <a:lnSpc>
                    <a:spcPct val="95000"/>
                  </a:lnSpc>
                </a:pPr>
                <a:r>
                  <a:rPr lang="en-US" sz="1200" b="1">
                    <a:solidFill>
                      <a:srgbClr val="4C4C4C"/>
                    </a:solidFill>
                  </a:rPr>
                  <a:t>Datacenter</a:t>
                </a:r>
                <a:endParaRPr lang="en-US" sz="1200" b="1" i="1">
                  <a:solidFill>
                    <a:srgbClr val="4C4C4C"/>
                  </a:solidFill>
                </a:endParaRPr>
              </a:p>
            </p:txBody>
          </p:sp>
        </p:grpSp>
      </p:grpSp>
      <p:grpSp>
        <p:nvGrpSpPr>
          <p:cNvPr id="147550" name="Group 94"/>
          <p:cNvGrpSpPr>
            <a:grpSpLocks/>
          </p:cNvGrpSpPr>
          <p:nvPr/>
        </p:nvGrpSpPr>
        <p:grpSpPr bwMode="auto">
          <a:xfrm>
            <a:off x="3303588" y="3898900"/>
            <a:ext cx="500062" cy="658813"/>
            <a:chOff x="251" y="2827"/>
            <a:chExt cx="315" cy="415"/>
          </a:xfrm>
        </p:grpSpPr>
        <p:pic>
          <p:nvPicPr>
            <p:cNvPr id="44077" name="Picture 95" descr="genserver"/>
            <p:cNvPicPr>
              <a:picLocks noChangeAspect="1" noChangeArrowheads="1"/>
            </p:cNvPicPr>
            <p:nvPr/>
          </p:nvPicPr>
          <p:blipFill>
            <a:blip r:embed="rId7"/>
            <a:srcRect/>
            <a:stretch>
              <a:fillRect/>
            </a:stretch>
          </p:blipFill>
          <p:spPr bwMode="auto">
            <a:xfrm>
              <a:off x="251" y="2827"/>
              <a:ext cx="190" cy="329"/>
            </a:xfrm>
            <a:prstGeom prst="rect">
              <a:avLst/>
            </a:prstGeom>
            <a:noFill/>
            <a:ln w="9525">
              <a:noFill/>
              <a:miter lim="800000"/>
              <a:headEnd/>
              <a:tailEnd/>
            </a:ln>
          </p:spPr>
        </p:pic>
        <p:pic>
          <p:nvPicPr>
            <p:cNvPr id="44078" name="Picture 96" descr="genserver"/>
            <p:cNvPicPr>
              <a:picLocks noChangeAspect="1" noChangeArrowheads="1"/>
            </p:cNvPicPr>
            <p:nvPr/>
          </p:nvPicPr>
          <p:blipFill>
            <a:blip r:embed="rId7"/>
            <a:srcRect/>
            <a:stretch>
              <a:fillRect/>
            </a:stretch>
          </p:blipFill>
          <p:spPr bwMode="auto">
            <a:xfrm>
              <a:off x="376" y="2913"/>
              <a:ext cx="190" cy="329"/>
            </a:xfrm>
            <a:prstGeom prst="rect">
              <a:avLst/>
            </a:prstGeom>
            <a:noFill/>
            <a:ln w="9525">
              <a:noFill/>
              <a:miter lim="800000"/>
              <a:headEnd/>
              <a:tailEnd/>
            </a:ln>
          </p:spPr>
        </p:pic>
      </p:grpSp>
      <p:grpSp>
        <p:nvGrpSpPr>
          <p:cNvPr id="147553" name="Group 97"/>
          <p:cNvGrpSpPr>
            <a:grpSpLocks/>
          </p:cNvGrpSpPr>
          <p:nvPr/>
        </p:nvGrpSpPr>
        <p:grpSpPr bwMode="auto">
          <a:xfrm>
            <a:off x="2147888" y="3689350"/>
            <a:ext cx="500062" cy="658813"/>
            <a:chOff x="251" y="2827"/>
            <a:chExt cx="315" cy="415"/>
          </a:xfrm>
        </p:grpSpPr>
        <p:pic>
          <p:nvPicPr>
            <p:cNvPr id="44075" name="Picture 98" descr="genserver"/>
            <p:cNvPicPr>
              <a:picLocks noChangeAspect="1" noChangeArrowheads="1"/>
            </p:cNvPicPr>
            <p:nvPr/>
          </p:nvPicPr>
          <p:blipFill>
            <a:blip r:embed="rId7"/>
            <a:srcRect/>
            <a:stretch>
              <a:fillRect/>
            </a:stretch>
          </p:blipFill>
          <p:spPr bwMode="auto">
            <a:xfrm>
              <a:off x="251" y="2827"/>
              <a:ext cx="190" cy="329"/>
            </a:xfrm>
            <a:prstGeom prst="rect">
              <a:avLst/>
            </a:prstGeom>
            <a:noFill/>
            <a:ln w="9525">
              <a:noFill/>
              <a:miter lim="800000"/>
              <a:headEnd/>
              <a:tailEnd/>
            </a:ln>
          </p:spPr>
        </p:pic>
        <p:pic>
          <p:nvPicPr>
            <p:cNvPr id="44076" name="Picture 99" descr="genserver"/>
            <p:cNvPicPr>
              <a:picLocks noChangeAspect="1" noChangeArrowheads="1"/>
            </p:cNvPicPr>
            <p:nvPr/>
          </p:nvPicPr>
          <p:blipFill>
            <a:blip r:embed="rId7"/>
            <a:srcRect/>
            <a:stretch>
              <a:fillRect/>
            </a:stretch>
          </p:blipFill>
          <p:spPr bwMode="auto">
            <a:xfrm>
              <a:off x="376" y="2913"/>
              <a:ext cx="190" cy="329"/>
            </a:xfrm>
            <a:prstGeom prst="rect">
              <a:avLst/>
            </a:prstGeom>
            <a:noFill/>
            <a:ln w="9525">
              <a:noFill/>
              <a:miter lim="800000"/>
              <a:headEnd/>
              <a:tailEnd/>
            </a:ln>
          </p:spPr>
        </p:pic>
      </p:grpSp>
      <p:sp>
        <p:nvSpPr>
          <p:cNvPr id="44071" name="Rectangle 100"/>
          <p:cNvSpPr>
            <a:spLocks noChangeArrowheads="1"/>
          </p:cNvSpPr>
          <p:nvPr/>
        </p:nvSpPr>
        <p:spPr bwMode="auto">
          <a:xfrm>
            <a:off x="2840038" y="4295775"/>
            <a:ext cx="973137" cy="173038"/>
          </a:xfrm>
          <a:prstGeom prst="rect">
            <a:avLst/>
          </a:prstGeom>
          <a:noFill/>
          <a:ln w="9525">
            <a:noFill/>
            <a:miter lim="800000"/>
            <a:headEnd/>
            <a:tailEnd/>
          </a:ln>
        </p:spPr>
        <p:txBody>
          <a:bodyPr lIns="0" tIns="0" rIns="0" bIns="0">
            <a:spAutoFit/>
          </a:bodyPr>
          <a:lstStyle/>
          <a:p>
            <a:pPr algn="ctr" eaLnBrk="0" hangingPunct="0">
              <a:lnSpc>
                <a:spcPct val="95000"/>
              </a:lnSpc>
            </a:pPr>
            <a:r>
              <a:rPr lang="en-US" sz="1200" b="1">
                <a:solidFill>
                  <a:srgbClr val="4C4C4C"/>
                </a:solidFill>
              </a:rPr>
              <a:t>File Servers</a:t>
            </a:r>
            <a:endParaRPr lang="en-US" sz="1200" b="1" i="1">
              <a:solidFill>
                <a:srgbClr val="4C4C4C"/>
              </a:solidFill>
            </a:endParaRPr>
          </a:p>
        </p:txBody>
      </p:sp>
      <p:grpSp>
        <p:nvGrpSpPr>
          <p:cNvPr id="147557" name="Group 101"/>
          <p:cNvGrpSpPr>
            <a:grpSpLocks/>
          </p:cNvGrpSpPr>
          <p:nvPr/>
        </p:nvGrpSpPr>
        <p:grpSpPr bwMode="auto">
          <a:xfrm>
            <a:off x="0" y="2593975"/>
            <a:ext cx="7575550" cy="4264025"/>
            <a:chOff x="0" y="1634"/>
            <a:chExt cx="4772" cy="2686"/>
          </a:xfrm>
        </p:grpSpPr>
        <p:pic>
          <p:nvPicPr>
            <p:cNvPr id="44073" name="Picture 102" descr="cloud-2"/>
            <p:cNvPicPr>
              <a:picLocks noChangeAspect="1" noChangeArrowheads="1"/>
            </p:cNvPicPr>
            <p:nvPr/>
          </p:nvPicPr>
          <p:blipFill>
            <a:blip r:embed="rId3"/>
            <a:srcRect/>
            <a:stretch>
              <a:fillRect/>
            </a:stretch>
          </p:blipFill>
          <p:spPr bwMode="auto">
            <a:xfrm>
              <a:off x="0" y="1634"/>
              <a:ext cx="4772" cy="2686"/>
            </a:xfrm>
            <a:prstGeom prst="rect">
              <a:avLst/>
            </a:prstGeom>
            <a:noFill/>
            <a:ln w="9525">
              <a:noFill/>
              <a:miter lim="800000"/>
              <a:headEnd/>
              <a:tailEnd/>
            </a:ln>
          </p:spPr>
        </p:pic>
        <p:sp>
          <p:nvSpPr>
            <p:cNvPr id="44074" name="Text Box 103"/>
            <p:cNvSpPr txBox="1">
              <a:spLocks noChangeArrowheads="1"/>
            </p:cNvSpPr>
            <p:nvPr/>
          </p:nvSpPr>
          <p:spPr bwMode="auto">
            <a:xfrm>
              <a:off x="782" y="2375"/>
              <a:ext cx="3322" cy="1134"/>
            </a:xfrm>
            <a:prstGeom prst="rect">
              <a:avLst/>
            </a:prstGeom>
            <a:noFill/>
            <a:ln w="9525">
              <a:noFill/>
              <a:miter lim="800000"/>
              <a:headEnd/>
              <a:tailEnd/>
            </a:ln>
          </p:spPr>
          <p:txBody>
            <a:bodyPr wrap="none">
              <a:spAutoFit/>
            </a:bodyPr>
            <a:lstStyle/>
            <a:p>
              <a:pPr>
                <a:buFontTx/>
                <a:buChar char="•"/>
              </a:pPr>
              <a:r>
                <a:rPr lang="en-US" sz="2800" b="1"/>
                <a:t> Users are Everywhere</a:t>
              </a:r>
            </a:p>
            <a:p>
              <a:pPr>
                <a:buFontTx/>
                <a:buChar char="•"/>
              </a:pPr>
              <a:r>
                <a:rPr lang="en-US" sz="2800" b="1"/>
                <a:t> Applications are Everywhere</a:t>
              </a:r>
            </a:p>
            <a:p>
              <a:pPr>
                <a:buFontTx/>
                <a:buChar char="•"/>
              </a:pPr>
              <a:r>
                <a:rPr lang="en-US" sz="2800" b="1"/>
                <a:t> Performance is Poor</a:t>
              </a:r>
            </a:p>
            <a:p>
              <a:pPr>
                <a:buFontTx/>
                <a:buChar char="•"/>
              </a:pPr>
              <a:r>
                <a:rPr lang="en-US" sz="2800" b="1"/>
                <a:t> Security is Poor</a:t>
              </a: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47494"/>
                                        </p:tgtEl>
                                        <p:attrNameLst>
                                          <p:attrName>style.visibility</p:attrName>
                                        </p:attrNameLst>
                                      </p:cBhvr>
                                      <p:to>
                                        <p:strVal val="visible"/>
                                      </p:to>
                                    </p:set>
                                    <p:animEffect transition="in" filter="dissolve">
                                      <p:cBhvr>
                                        <p:cTn id="7" dur="500"/>
                                        <p:tgtEl>
                                          <p:spTgt spid="147494"/>
                                        </p:tgtEl>
                                      </p:cBhvr>
                                    </p:animEffect>
                                  </p:childTnLst>
                                </p:cTn>
                              </p:par>
                              <p:par>
                                <p:cTn id="8" presetID="9" presetClass="entr" presetSubtype="0" fill="hold" nodeType="withEffect">
                                  <p:stCondLst>
                                    <p:cond delay="0"/>
                                  </p:stCondLst>
                                  <p:childTnLst>
                                    <p:set>
                                      <p:cBhvr>
                                        <p:cTn id="9" dur="1" fill="hold">
                                          <p:stCondLst>
                                            <p:cond delay="0"/>
                                          </p:stCondLst>
                                        </p:cTn>
                                        <p:tgtEl>
                                          <p:spTgt spid="147491"/>
                                        </p:tgtEl>
                                        <p:attrNameLst>
                                          <p:attrName>style.visibility</p:attrName>
                                        </p:attrNameLst>
                                      </p:cBhvr>
                                      <p:to>
                                        <p:strVal val="visible"/>
                                      </p:to>
                                    </p:set>
                                    <p:animEffect transition="in" filter="dissolve">
                                      <p:cBhvr>
                                        <p:cTn id="10" dur="500"/>
                                        <p:tgtEl>
                                          <p:spTgt spid="147491"/>
                                        </p:tgtEl>
                                      </p:cBhvr>
                                    </p:animEffect>
                                  </p:childTnLst>
                                </p:cTn>
                              </p:par>
                              <p:par>
                                <p:cTn id="11" presetID="9" presetClass="entr" presetSubtype="0" fill="hold" nodeType="withEffect">
                                  <p:stCondLst>
                                    <p:cond delay="0"/>
                                  </p:stCondLst>
                                  <p:childTnLst>
                                    <p:set>
                                      <p:cBhvr>
                                        <p:cTn id="12" dur="1" fill="hold">
                                          <p:stCondLst>
                                            <p:cond delay="0"/>
                                          </p:stCondLst>
                                        </p:cTn>
                                        <p:tgtEl>
                                          <p:spTgt spid="147501"/>
                                        </p:tgtEl>
                                        <p:attrNameLst>
                                          <p:attrName>style.visibility</p:attrName>
                                        </p:attrNameLst>
                                      </p:cBhvr>
                                      <p:to>
                                        <p:strVal val="visible"/>
                                      </p:to>
                                    </p:set>
                                    <p:animEffect transition="in" filter="dissolve">
                                      <p:cBhvr>
                                        <p:cTn id="13" dur="500"/>
                                        <p:tgtEl>
                                          <p:spTgt spid="147501"/>
                                        </p:tgtEl>
                                      </p:cBhvr>
                                    </p:animEffect>
                                  </p:childTnLst>
                                </p:cTn>
                              </p:par>
                              <p:par>
                                <p:cTn id="14" presetID="9" presetClass="entr" presetSubtype="0" fill="hold" nodeType="withEffect">
                                  <p:stCondLst>
                                    <p:cond delay="0"/>
                                  </p:stCondLst>
                                  <p:childTnLst>
                                    <p:set>
                                      <p:cBhvr>
                                        <p:cTn id="15" dur="1" fill="hold">
                                          <p:stCondLst>
                                            <p:cond delay="0"/>
                                          </p:stCondLst>
                                        </p:cTn>
                                        <p:tgtEl>
                                          <p:spTgt spid="147504"/>
                                        </p:tgtEl>
                                        <p:attrNameLst>
                                          <p:attrName>style.visibility</p:attrName>
                                        </p:attrNameLst>
                                      </p:cBhvr>
                                      <p:to>
                                        <p:strVal val="visible"/>
                                      </p:to>
                                    </p:set>
                                    <p:animEffect transition="in" filter="dissolve">
                                      <p:cBhvr>
                                        <p:cTn id="16" dur="500"/>
                                        <p:tgtEl>
                                          <p:spTgt spid="147504"/>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47487"/>
                                        </p:tgtEl>
                                        <p:attrNameLst>
                                          <p:attrName>style.visibility</p:attrName>
                                        </p:attrNameLst>
                                      </p:cBhvr>
                                      <p:to>
                                        <p:strVal val="visible"/>
                                      </p:to>
                                    </p:set>
                                    <p:animEffect transition="in" filter="dissolve">
                                      <p:cBhvr>
                                        <p:cTn id="19" dur="500"/>
                                        <p:tgtEl>
                                          <p:spTgt spid="147487"/>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47486"/>
                                        </p:tgtEl>
                                        <p:attrNameLst>
                                          <p:attrName>style.visibility</p:attrName>
                                        </p:attrNameLst>
                                      </p:cBhvr>
                                      <p:to>
                                        <p:strVal val="visible"/>
                                      </p:to>
                                    </p:set>
                                    <p:animEffect transition="in" filter="dissolve">
                                      <p:cBhvr>
                                        <p:cTn id="22" dur="500"/>
                                        <p:tgtEl>
                                          <p:spTgt spid="147486"/>
                                        </p:tgtEl>
                                      </p:cBhvr>
                                    </p:animEffect>
                                  </p:childTnLst>
                                </p:cTn>
                              </p:par>
                            </p:childTnLst>
                          </p:cTn>
                        </p:par>
                      </p:childTnLst>
                    </p:cTn>
                  </p:par>
                  <p:par>
                    <p:cTn id="23" fill="hold">
                      <p:stCondLst>
                        <p:cond delay="indefinite"/>
                      </p:stCondLst>
                      <p:childTnLst>
                        <p:par>
                          <p:cTn id="24" fill="hold">
                            <p:stCondLst>
                              <p:cond delay="0"/>
                            </p:stCondLst>
                            <p:childTnLst>
                              <p:par>
                                <p:cTn id="25" presetID="56" presetClass="path" presetSubtype="0" accel="50000" decel="50000" fill="hold" nodeType="clickEffect">
                                  <p:stCondLst>
                                    <p:cond delay="0"/>
                                  </p:stCondLst>
                                  <p:childTnLst>
                                    <p:animMotion origin="layout" path="M -3.05556E-6 -0.0125 L 0.44375 -0.13472 " pathEditMode="relative" rAng="0" ptsTypes="AA">
                                      <p:cBhvr>
                                        <p:cTn id="26" dur="2000" fill="hold"/>
                                        <p:tgtEl>
                                          <p:spTgt spid="147507"/>
                                        </p:tgtEl>
                                        <p:attrNameLst>
                                          <p:attrName>ppt_x</p:attrName>
                                          <p:attrName>ppt_y</p:attrName>
                                        </p:attrNameLst>
                                      </p:cBhvr>
                                      <p:rCtr x="222" y="-61"/>
                                    </p:animMotion>
                                  </p:childTnLst>
                                </p:cTn>
                              </p:par>
                              <p:par>
                                <p:cTn id="27" presetID="56" presetClass="path" presetSubtype="0" accel="50000" decel="50000" fill="hold" nodeType="withEffect">
                                  <p:stCondLst>
                                    <p:cond delay="0"/>
                                  </p:stCondLst>
                                  <p:childTnLst>
                                    <p:animMotion origin="layout" path="M 5.55556E-7 4.44444E-6 L 0.47083 -0.13473 " pathEditMode="relative" rAng="0" ptsTypes="AA">
                                      <p:cBhvr>
                                        <p:cTn id="28" dur="2000" fill="hold"/>
                                        <p:tgtEl>
                                          <p:spTgt spid="147508"/>
                                        </p:tgtEl>
                                        <p:attrNameLst>
                                          <p:attrName>ppt_x</p:attrName>
                                          <p:attrName>ppt_y</p:attrName>
                                        </p:attrNameLst>
                                      </p:cBhvr>
                                      <p:rCtr x="235" y="-67"/>
                                    </p:animMotion>
                                  </p:childTnLst>
                                </p:cTn>
                              </p:par>
                              <p:par>
                                <p:cTn id="29" presetID="56" presetClass="path" presetSubtype="0" accel="50000" decel="50000" fill="hold" nodeType="withEffect">
                                  <p:stCondLst>
                                    <p:cond delay="0"/>
                                  </p:stCondLst>
                                  <p:childTnLst>
                                    <p:animMotion origin="layout" path="M 1.11111E-6 -2.59259E-6 L 0.45104 -0.12639 " pathEditMode="relative" rAng="0" ptsTypes="AA">
                                      <p:cBhvr>
                                        <p:cTn id="30" dur="2000" fill="hold"/>
                                        <p:tgtEl>
                                          <p:spTgt spid="147509"/>
                                        </p:tgtEl>
                                        <p:attrNameLst>
                                          <p:attrName>ppt_x</p:attrName>
                                          <p:attrName>ppt_y</p:attrName>
                                        </p:attrNameLst>
                                      </p:cBhvr>
                                      <p:rCtr x="226" y="-63"/>
                                    </p:animMotion>
                                  </p:childTnLst>
                                </p:cTn>
                              </p:par>
                              <p:par>
                                <p:cTn id="31" presetID="56" presetClass="path" presetSubtype="0" accel="50000" decel="50000" fill="hold" nodeType="withEffect">
                                  <p:stCondLst>
                                    <p:cond delay="0"/>
                                  </p:stCondLst>
                                  <p:childTnLst>
                                    <p:animMotion origin="layout" path="M 4.44444E-6 -2.59259E-6 L 0.43333 -0.12778 " pathEditMode="relative" rAng="0" ptsTypes="AA">
                                      <p:cBhvr>
                                        <p:cTn id="32" dur="2000" fill="hold"/>
                                        <p:tgtEl>
                                          <p:spTgt spid="147510"/>
                                        </p:tgtEl>
                                        <p:attrNameLst>
                                          <p:attrName>ppt_x</p:attrName>
                                          <p:attrName>ppt_y</p:attrName>
                                        </p:attrNameLst>
                                      </p:cBhvr>
                                      <p:rCtr x="217" y="-64"/>
                                    </p:animMotion>
                                  </p:childTnLst>
                                </p:cTn>
                              </p:par>
                            </p:childTnLst>
                          </p:cTn>
                        </p:par>
                      </p:childTnLst>
                    </p:cTn>
                  </p:par>
                  <p:par>
                    <p:cTn id="33" fill="hold">
                      <p:stCondLst>
                        <p:cond delay="indefinite"/>
                      </p:stCondLst>
                      <p:childTnLst>
                        <p:par>
                          <p:cTn id="34" fill="hold">
                            <p:stCondLst>
                              <p:cond delay="0"/>
                            </p:stCondLst>
                            <p:childTnLst>
                              <p:par>
                                <p:cTn id="35" presetID="56" presetClass="path" presetSubtype="0" accel="50000" decel="50000" fill="hold" nodeType="clickEffect">
                                  <p:stCondLst>
                                    <p:cond delay="0"/>
                                  </p:stCondLst>
                                  <p:childTnLst>
                                    <p:animMotion origin="layout" path="M -1.38889E-6 2.96296E-6 L 0.34375 -0.21528 " pathEditMode="relative" rAng="0" ptsTypes="AA">
                                      <p:cBhvr>
                                        <p:cTn id="36" dur="2000" fill="hold"/>
                                        <p:tgtEl>
                                          <p:spTgt spid="147497"/>
                                        </p:tgtEl>
                                        <p:attrNameLst>
                                          <p:attrName>ppt_x</p:attrName>
                                          <p:attrName>ppt_y</p:attrName>
                                        </p:attrNameLst>
                                      </p:cBhvr>
                                      <p:rCtr x="172" y="-108"/>
                                    </p:animMotion>
                                  </p:childTnLst>
                                </p:cTn>
                              </p:par>
                              <p:par>
                                <p:cTn id="37" presetID="56" presetClass="path" presetSubtype="0" accel="50000" decel="50000" fill="hold" nodeType="withEffect">
                                  <p:stCondLst>
                                    <p:cond delay="0"/>
                                  </p:stCondLst>
                                  <p:childTnLst>
                                    <p:animMotion origin="layout" path="M 2.22222E-6 0 L 0.37083 -0.21806 " pathEditMode="relative" rAng="0" ptsTypes="AA">
                                      <p:cBhvr>
                                        <p:cTn id="38" dur="2000" fill="hold"/>
                                        <p:tgtEl>
                                          <p:spTgt spid="147498"/>
                                        </p:tgtEl>
                                        <p:attrNameLst>
                                          <p:attrName>ppt_x</p:attrName>
                                          <p:attrName>ppt_y</p:attrName>
                                        </p:attrNameLst>
                                      </p:cBhvr>
                                      <p:rCtr x="185" y="-109"/>
                                    </p:animMotion>
                                  </p:childTnLst>
                                </p:cTn>
                              </p:par>
                              <p:par>
                                <p:cTn id="39" presetID="56" presetClass="path" presetSubtype="0" accel="50000" decel="50000" fill="hold" nodeType="withEffect">
                                  <p:stCondLst>
                                    <p:cond delay="0"/>
                                  </p:stCondLst>
                                  <p:childTnLst>
                                    <p:animMotion origin="layout" path="M 2.77778E-6 2.96296E-6 L 0.35833 -0.20556 " pathEditMode="relative" rAng="0" ptsTypes="AA">
                                      <p:cBhvr>
                                        <p:cTn id="40" dur="2000" fill="hold"/>
                                        <p:tgtEl>
                                          <p:spTgt spid="147499"/>
                                        </p:tgtEl>
                                        <p:attrNameLst>
                                          <p:attrName>ppt_x</p:attrName>
                                          <p:attrName>ppt_y</p:attrName>
                                        </p:attrNameLst>
                                      </p:cBhvr>
                                      <p:rCtr x="179" y="-103"/>
                                    </p:animMotion>
                                  </p:childTnLst>
                                </p:cTn>
                              </p:par>
                              <p:par>
                                <p:cTn id="41" presetID="56" presetClass="path" presetSubtype="0" accel="50000" decel="50000" fill="hold" nodeType="withEffect">
                                  <p:stCondLst>
                                    <p:cond delay="0"/>
                                  </p:stCondLst>
                                  <p:childTnLst>
                                    <p:animMotion origin="layout" path="M -3.88889E-6 2.96296E-6 L 0.34584 -0.2125 " pathEditMode="relative" rAng="0" ptsTypes="AA">
                                      <p:cBhvr>
                                        <p:cTn id="42" dur="2000" fill="hold"/>
                                        <p:tgtEl>
                                          <p:spTgt spid="147500"/>
                                        </p:tgtEl>
                                        <p:attrNameLst>
                                          <p:attrName>ppt_x</p:attrName>
                                          <p:attrName>ppt_y</p:attrName>
                                        </p:attrNameLst>
                                      </p:cBhvr>
                                      <p:rCtr x="173" y="-106"/>
                                    </p:animMotion>
                                  </p:childTnLst>
                                </p:cTn>
                              </p:par>
                            </p:childTnLst>
                          </p:cTn>
                        </p:par>
                      </p:childTnLst>
                    </p:cTn>
                  </p:par>
                  <p:par>
                    <p:cTn id="43" fill="hold">
                      <p:stCondLst>
                        <p:cond delay="indefinite"/>
                      </p:stCondLst>
                      <p:childTnLst>
                        <p:par>
                          <p:cTn id="44" fill="hold">
                            <p:stCondLst>
                              <p:cond delay="0"/>
                            </p:stCondLst>
                            <p:childTnLst>
                              <p:par>
                                <p:cTn id="45" presetID="35" presetClass="path" presetSubtype="0" accel="50000" decel="50000" fill="hold" nodeType="clickEffect">
                                  <p:stCondLst>
                                    <p:cond delay="0"/>
                                  </p:stCondLst>
                                  <p:childTnLst>
                                    <p:animMotion origin="layout" path="M 5E-6 1.48148E-6 L -0.20417 0.21389 " pathEditMode="relative" rAng="0" ptsTypes="AA">
                                      <p:cBhvr>
                                        <p:cTn id="46" dur="2000" fill="hold"/>
                                        <p:tgtEl>
                                          <p:spTgt spid="147488"/>
                                        </p:tgtEl>
                                        <p:attrNameLst>
                                          <p:attrName>ppt_x</p:attrName>
                                          <p:attrName>ppt_y</p:attrName>
                                        </p:attrNameLst>
                                      </p:cBhvr>
                                      <p:rCtr x="-102" y="107"/>
                                    </p:animMotion>
                                  </p:childTnLst>
                                </p:cTn>
                              </p:par>
                              <p:par>
                                <p:cTn id="47" presetID="35" presetClass="path" presetSubtype="0" accel="50000" decel="50000" fill="hold" nodeType="withEffect">
                                  <p:stCondLst>
                                    <p:cond delay="0"/>
                                  </p:stCondLst>
                                  <p:childTnLst>
                                    <p:animMotion origin="layout" path="M 2.5E-6 -7.40741E-7 L -0.4125 0.15972 " pathEditMode="relative" rAng="0" ptsTypes="AA">
                                      <p:cBhvr>
                                        <p:cTn id="48" dur="2000" fill="hold"/>
                                        <p:tgtEl>
                                          <p:spTgt spid="147491"/>
                                        </p:tgtEl>
                                        <p:attrNameLst>
                                          <p:attrName>ppt_x</p:attrName>
                                          <p:attrName>ppt_y</p:attrName>
                                        </p:attrNameLst>
                                      </p:cBhvr>
                                      <p:rCtr x="-206" y="80"/>
                                    </p:animMotion>
                                  </p:childTnLst>
                                </p:cTn>
                              </p:par>
                              <p:par>
                                <p:cTn id="49" presetID="35" presetClass="path" presetSubtype="0" accel="50000" decel="50000" fill="hold" nodeType="withEffect">
                                  <p:stCondLst>
                                    <p:cond delay="0"/>
                                  </p:stCondLst>
                                  <p:childTnLst>
                                    <p:animMotion origin="layout" path="M 4.16667E-6 1.48148E-6 L -0.48542 0.01805 " pathEditMode="relative" rAng="0" ptsTypes="AA">
                                      <p:cBhvr>
                                        <p:cTn id="50" dur="2000" fill="hold"/>
                                        <p:tgtEl>
                                          <p:spTgt spid="147501"/>
                                        </p:tgtEl>
                                        <p:attrNameLst>
                                          <p:attrName>ppt_x</p:attrName>
                                          <p:attrName>ppt_y</p:attrName>
                                        </p:attrNameLst>
                                      </p:cBhvr>
                                      <p:rCtr x="-243" y="9"/>
                                    </p:animMotion>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nodeType="clickEffect">
                                  <p:stCondLst>
                                    <p:cond delay="0"/>
                                  </p:stCondLst>
                                  <p:childTnLst>
                                    <p:set>
                                      <p:cBhvr>
                                        <p:cTn id="54" dur="1" fill="hold">
                                          <p:stCondLst>
                                            <p:cond delay="0"/>
                                          </p:stCondLst>
                                        </p:cTn>
                                        <p:tgtEl>
                                          <p:spTgt spid="147543"/>
                                        </p:tgtEl>
                                        <p:attrNameLst>
                                          <p:attrName>style.visibility</p:attrName>
                                        </p:attrNameLst>
                                      </p:cBhvr>
                                      <p:to>
                                        <p:strVal val="visible"/>
                                      </p:to>
                                    </p:set>
                                    <p:animEffect transition="in" filter="dissolve">
                                      <p:cBhvr>
                                        <p:cTn id="55" dur="500"/>
                                        <p:tgtEl>
                                          <p:spTgt spid="147543"/>
                                        </p:tgtEl>
                                      </p:cBhvr>
                                    </p:animEffect>
                                  </p:childTnLst>
                                </p:cTn>
                              </p:par>
                            </p:childTnLst>
                          </p:cTn>
                        </p:par>
                        <p:par>
                          <p:cTn id="56" fill="hold">
                            <p:stCondLst>
                              <p:cond delay="500"/>
                            </p:stCondLst>
                            <p:childTnLst>
                              <p:par>
                                <p:cTn id="57" presetID="56" presetClass="path" presetSubtype="0" accel="50000" decel="50000" fill="hold" nodeType="afterEffect">
                                  <p:stCondLst>
                                    <p:cond delay="0"/>
                                  </p:stCondLst>
                                  <p:childTnLst>
                                    <p:animMotion origin="layout" path="M -2.77778E-6 3.7037E-7 L -0.17882 -0.23032 " pathEditMode="relative" rAng="0" ptsTypes="AA">
                                      <p:cBhvr>
                                        <p:cTn id="58" dur="2000" fill="hold"/>
                                        <p:tgtEl>
                                          <p:spTgt spid="147553"/>
                                        </p:tgtEl>
                                        <p:attrNameLst>
                                          <p:attrName>ppt_x</p:attrName>
                                          <p:attrName>ppt_y</p:attrName>
                                        </p:attrNameLst>
                                      </p:cBhvr>
                                      <p:rCtr x="-89" y="-115"/>
                                    </p:animMotion>
                                  </p:childTnLst>
                                </p:cTn>
                              </p:par>
                            </p:childTnLst>
                          </p:cTn>
                        </p:par>
                        <p:par>
                          <p:cTn id="59" fill="hold">
                            <p:stCondLst>
                              <p:cond delay="2500"/>
                            </p:stCondLst>
                            <p:childTnLst>
                              <p:par>
                                <p:cTn id="60" presetID="64" presetClass="path" presetSubtype="0" accel="50000" decel="50000" fill="hold" nodeType="afterEffect">
                                  <p:stCondLst>
                                    <p:cond delay="0"/>
                                  </p:stCondLst>
                                  <p:childTnLst>
                                    <p:animMotion origin="layout" path="M 8.33333E-7 -4.07407E-6 L -0.28073 -0.28171 " pathEditMode="relative" rAng="0" ptsTypes="AA">
                                      <p:cBhvr>
                                        <p:cTn id="61" dur="2000" fill="hold"/>
                                        <p:tgtEl>
                                          <p:spTgt spid="147550"/>
                                        </p:tgtEl>
                                        <p:attrNameLst>
                                          <p:attrName>ppt_x</p:attrName>
                                          <p:attrName>ppt_y</p:attrName>
                                        </p:attrNameLst>
                                      </p:cBhvr>
                                      <p:rCtr x="-140" y="-141"/>
                                    </p:animMotion>
                                  </p:childTnLst>
                                </p:cTn>
                              </p:par>
                            </p:childTnLst>
                          </p:cTn>
                        </p:par>
                        <p:par>
                          <p:cTn id="62" fill="hold">
                            <p:stCondLst>
                              <p:cond delay="4500"/>
                            </p:stCondLst>
                            <p:childTnLst>
                              <p:par>
                                <p:cTn id="63" presetID="1" presetClass="exit" presetSubtype="0" fill="hold" nodeType="afterEffect">
                                  <p:stCondLst>
                                    <p:cond delay="0"/>
                                  </p:stCondLst>
                                  <p:childTnLst>
                                    <p:set>
                                      <p:cBhvr>
                                        <p:cTn id="64" dur="1" fill="hold">
                                          <p:stCondLst>
                                            <p:cond delay="0"/>
                                          </p:stCondLst>
                                        </p:cTn>
                                        <p:tgtEl>
                                          <p:spTgt spid="147475">
                                            <p:txEl>
                                              <p:pRg st="0" end="0"/>
                                            </p:txEl>
                                          </p:spTgt>
                                        </p:tgtEl>
                                        <p:attrNameLst>
                                          <p:attrName>style.visibility</p:attrName>
                                        </p:attrNameLst>
                                      </p:cBhvr>
                                      <p:to>
                                        <p:strVal val="hidden"/>
                                      </p:to>
                                    </p:set>
                                  </p:childTnLst>
                                </p:cTn>
                              </p:par>
                            </p:childTnLst>
                          </p:cTn>
                        </p:par>
                      </p:childTnLst>
                    </p:cTn>
                  </p:par>
                  <p:par>
                    <p:cTn id="65" fill="hold">
                      <p:stCondLst>
                        <p:cond delay="indefinite"/>
                      </p:stCondLst>
                      <p:childTnLst>
                        <p:par>
                          <p:cTn id="66" fill="hold">
                            <p:stCondLst>
                              <p:cond delay="0"/>
                            </p:stCondLst>
                            <p:childTnLst>
                              <p:par>
                                <p:cTn id="67" presetID="9" presetClass="entr" presetSubtype="0" fill="hold" nodeType="clickEffect">
                                  <p:stCondLst>
                                    <p:cond delay="0"/>
                                  </p:stCondLst>
                                  <p:childTnLst>
                                    <p:set>
                                      <p:cBhvr>
                                        <p:cTn id="68" dur="1" fill="hold">
                                          <p:stCondLst>
                                            <p:cond delay="0"/>
                                          </p:stCondLst>
                                        </p:cTn>
                                        <p:tgtEl>
                                          <p:spTgt spid="147535"/>
                                        </p:tgtEl>
                                        <p:attrNameLst>
                                          <p:attrName>style.visibility</p:attrName>
                                        </p:attrNameLst>
                                      </p:cBhvr>
                                      <p:to>
                                        <p:strVal val="visible"/>
                                      </p:to>
                                    </p:set>
                                    <p:animEffect transition="in" filter="dissolve">
                                      <p:cBhvr>
                                        <p:cTn id="69" dur="500"/>
                                        <p:tgtEl>
                                          <p:spTgt spid="147535"/>
                                        </p:tgtEl>
                                      </p:cBhvr>
                                    </p:animEffect>
                                  </p:childTnLst>
                                </p:cTn>
                              </p:par>
                            </p:childTnLst>
                          </p:cTn>
                        </p:par>
                      </p:childTnLst>
                    </p:cTn>
                  </p:par>
                  <p:par>
                    <p:cTn id="70" fill="hold">
                      <p:stCondLst>
                        <p:cond delay="indefinite"/>
                      </p:stCondLst>
                      <p:childTnLst>
                        <p:par>
                          <p:cTn id="71" fill="hold">
                            <p:stCondLst>
                              <p:cond delay="0"/>
                            </p:stCondLst>
                            <p:childTnLst>
                              <p:par>
                                <p:cTn id="72" presetID="9" presetClass="entr" presetSubtype="0" fill="hold" nodeType="clickEffect">
                                  <p:stCondLst>
                                    <p:cond delay="0"/>
                                  </p:stCondLst>
                                  <p:childTnLst>
                                    <p:set>
                                      <p:cBhvr>
                                        <p:cTn id="73" dur="1" fill="hold">
                                          <p:stCondLst>
                                            <p:cond delay="0"/>
                                          </p:stCondLst>
                                        </p:cTn>
                                        <p:tgtEl>
                                          <p:spTgt spid="147481"/>
                                        </p:tgtEl>
                                        <p:attrNameLst>
                                          <p:attrName>style.visibility</p:attrName>
                                        </p:attrNameLst>
                                      </p:cBhvr>
                                      <p:to>
                                        <p:strVal val="visible"/>
                                      </p:to>
                                    </p:set>
                                    <p:animEffect transition="in" filter="dissolve">
                                      <p:cBhvr>
                                        <p:cTn id="74" dur="500"/>
                                        <p:tgtEl>
                                          <p:spTgt spid="147481"/>
                                        </p:tgtEl>
                                      </p:cBhvr>
                                    </p:animEffect>
                                  </p:childTnLst>
                                </p:cTn>
                              </p:par>
                            </p:childTnLst>
                          </p:cTn>
                        </p:par>
                      </p:childTnLst>
                    </p:cTn>
                  </p:par>
                  <p:par>
                    <p:cTn id="75" fill="hold">
                      <p:stCondLst>
                        <p:cond delay="indefinite"/>
                      </p:stCondLst>
                      <p:childTnLst>
                        <p:par>
                          <p:cTn id="76" fill="hold">
                            <p:stCondLst>
                              <p:cond delay="0"/>
                            </p:stCondLst>
                            <p:childTnLst>
                              <p:par>
                                <p:cTn id="77" presetID="9" presetClass="exit" presetSubtype="0" fill="hold" nodeType="clickEffect">
                                  <p:stCondLst>
                                    <p:cond delay="0"/>
                                  </p:stCondLst>
                                  <p:childTnLst>
                                    <p:animEffect transition="out" filter="dissolve">
                                      <p:cBhvr>
                                        <p:cTn id="78" dur="500"/>
                                        <p:tgtEl>
                                          <p:spTgt spid="147494"/>
                                        </p:tgtEl>
                                      </p:cBhvr>
                                    </p:animEffect>
                                    <p:set>
                                      <p:cBhvr>
                                        <p:cTn id="79" dur="1" fill="hold">
                                          <p:stCondLst>
                                            <p:cond delay="499"/>
                                          </p:stCondLst>
                                        </p:cTn>
                                        <p:tgtEl>
                                          <p:spTgt spid="147494"/>
                                        </p:tgtEl>
                                        <p:attrNameLst>
                                          <p:attrName>style.visibility</p:attrName>
                                        </p:attrNameLst>
                                      </p:cBhvr>
                                      <p:to>
                                        <p:strVal val="hidden"/>
                                      </p:to>
                                    </p:set>
                                  </p:childTnLst>
                                </p:cTn>
                              </p:par>
                              <p:par>
                                <p:cTn id="80" presetID="9" presetClass="exit" presetSubtype="0" fill="hold" nodeType="withEffect">
                                  <p:stCondLst>
                                    <p:cond delay="0"/>
                                  </p:stCondLst>
                                  <p:childTnLst>
                                    <p:animEffect transition="out" filter="dissolve">
                                      <p:cBhvr>
                                        <p:cTn id="81" dur="500"/>
                                        <p:tgtEl>
                                          <p:spTgt spid="147504"/>
                                        </p:tgtEl>
                                      </p:cBhvr>
                                    </p:animEffect>
                                    <p:set>
                                      <p:cBhvr>
                                        <p:cTn id="82" dur="1" fill="hold">
                                          <p:stCondLst>
                                            <p:cond delay="499"/>
                                          </p:stCondLst>
                                        </p:cTn>
                                        <p:tgtEl>
                                          <p:spTgt spid="147504"/>
                                        </p:tgtEl>
                                        <p:attrNameLst>
                                          <p:attrName>style.visibility</p:attrName>
                                        </p:attrNameLst>
                                      </p:cBhvr>
                                      <p:to>
                                        <p:strVal val="hidden"/>
                                      </p:to>
                                    </p:set>
                                  </p:childTnLst>
                                </p:cTn>
                              </p:par>
                              <p:par>
                                <p:cTn id="83" presetID="9" presetClass="exit" presetSubtype="0" fill="hold" grpId="1" nodeType="withEffect">
                                  <p:stCondLst>
                                    <p:cond delay="0"/>
                                  </p:stCondLst>
                                  <p:childTnLst>
                                    <p:animEffect transition="out" filter="dissolve">
                                      <p:cBhvr>
                                        <p:cTn id="84" dur="500"/>
                                        <p:tgtEl>
                                          <p:spTgt spid="147487"/>
                                        </p:tgtEl>
                                      </p:cBhvr>
                                    </p:animEffect>
                                    <p:set>
                                      <p:cBhvr>
                                        <p:cTn id="85" dur="1" fill="hold">
                                          <p:stCondLst>
                                            <p:cond delay="499"/>
                                          </p:stCondLst>
                                        </p:cTn>
                                        <p:tgtEl>
                                          <p:spTgt spid="147487"/>
                                        </p:tgtEl>
                                        <p:attrNameLst>
                                          <p:attrName>style.visibility</p:attrName>
                                        </p:attrNameLst>
                                      </p:cBhvr>
                                      <p:to>
                                        <p:strVal val="hidden"/>
                                      </p:to>
                                    </p:set>
                                  </p:childTnLst>
                                </p:cTn>
                              </p:par>
                              <p:par>
                                <p:cTn id="86" presetID="9" presetClass="exit" presetSubtype="0" fill="hold" grpId="1" nodeType="withEffect">
                                  <p:stCondLst>
                                    <p:cond delay="0"/>
                                  </p:stCondLst>
                                  <p:childTnLst>
                                    <p:animEffect transition="out" filter="dissolve">
                                      <p:cBhvr>
                                        <p:cTn id="87" dur="500"/>
                                        <p:tgtEl>
                                          <p:spTgt spid="147486"/>
                                        </p:tgtEl>
                                      </p:cBhvr>
                                    </p:animEffect>
                                    <p:set>
                                      <p:cBhvr>
                                        <p:cTn id="88" dur="1" fill="hold">
                                          <p:stCondLst>
                                            <p:cond delay="499"/>
                                          </p:stCondLst>
                                        </p:cTn>
                                        <p:tgtEl>
                                          <p:spTgt spid="147486"/>
                                        </p:tgtEl>
                                        <p:attrNameLst>
                                          <p:attrName>style.visibility</p:attrName>
                                        </p:attrNameLst>
                                      </p:cBhvr>
                                      <p:to>
                                        <p:strVal val="hidden"/>
                                      </p:to>
                                    </p:set>
                                  </p:childTnLst>
                                </p:cTn>
                              </p:par>
                            </p:childTnLst>
                          </p:cTn>
                        </p:par>
                        <p:par>
                          <p:cTn id="89" fill="hold">
                            <p:stCondLst>
                              <p:cond delay="500"/>
                            </p:stCondLst>
                            <p:childTnLst>
                              <p:par>
                                <p:cTn id="90" presetID="9" presetClass="exit" presetSubtype="0" fill="hold" nodeType="afterEffect">
                                  <p:stCondLst>
                                    <p:cond delay="0"/>
                                  </p:stCondLst>
                                  <p:childTnLst>
                                    <p:animEffect transition="out" filter="dissolve">
                                      <p:cBhvr>
                                        <p:cTn id="91" dur="500"/>
                                        <p:tgtEl>
                                          <p:spTgt spid="147497"/>
                                        </p:tgtEl>
                                      </p:cBhvr>
                                    </p:animEffect>
                                    <p:set>
                                      <p:cBhvr>
                                        <p:cTn id="92" dur="1" fill="hold">
                                          <p:stCondLst>
                                            <p:cond delay="499"/>
                                          </p:stCondLst>
                                        </p:cTn>
                                        <p:tgtEl>
                                          <p:spTgt spid="147497"/>
                                        </p:tgtEl>
                                        <p:attrNameLst>
                                          <p:attrName>style.visibility</p:attrName>
                                        </p:attrNameLst>
                                      </p:cBhvr>
                                      <p:to>
                                        <p:strVal val="hidden"/>
                                      </p:to>
                                    </p:set>
                                  </p:childTnLst>
                                </p:cTn>
                              </p:par>
                              <p:par>
                                <p:cTn id="93" presetID="9" presetClass="exit" presetSubtype="0" fill="hold" nodeType="withEffect">
                                  <p:stCondLst>
                                    <p:cond delay="0"/>
                                  </p:stCondLst>
                                  <p:childTnLst>
                                    <p:animEffect transition="out" filter="dissolve">
                                      <p:cBhvr>
                                        <p:cTn id="94" dur="500"/>
                                        <p:tgtEl>
                                          <p:spTgt spid="147498"/>
                                        </p:tgtEl>
                                      </p:cBhvr>
                                    </p:animEffect>
                                    <p:set>
                                      <p:cBhvr>
                                        <p:cTn id="95" dur="1" fill="hold">
                                          <p:stCondLst>
                                            <p:cond delay="499"/>
                                          </p:stCondLst>
                                        </p:cTn>
                                        <p:tgtEl>
                                          <p:spTgt spid="147498"/>
                                        </p:tgtEl>
                                        <p:attrNameLst>
                                          <p:attrName>style.visibility</p:attrName>
                                        </p:attrNameLst>
                                      </p:cBhvr>
                                      <p:to>
                                        <p:strVal val="hidden"/>
                                      </p:to>
                                    </p:set>
                                  </p:childTnLst>
                                </p:cTn>
                              </p:par>
                              <p:par>
                                <p:cTn id="96" presetID="9" presetClass="exit" presetSubtype="0" fill="hold" nodeType="withEffect">
                                  <p:stCondLst>
                                    <p:cond delay="0"/>
                                  </p:stCondLst>
                                  <p:childTnLst>
                                    <p:animEffect transition="out" filter="dissolve">
                                      <p:cBhvr>
                                        <p:cTn id="97" dur="500"/>
                                        <p:tgtEl>
                                          <p:spTgt spid="147499"/>
                                        </p:tgtEl>
                                      </p:cBhvr>
                                    </p:animEffect>
                                    <p:set>
                                      <p:cBhvr>
                                        <p:cTn id="98" dur="1" fill="hold">
                                          <p:stCondLst>
                                            <p:cond delay="499"/>
                                          </p:stCondLst>
                                        </p:cTn>
                                        <p:tgtEl>
                                          <p:spTgt spid="147499"/>
                                        </p:tgtEl>
                                        <p:attrNameLst>
                                          <p:attrName>style.visibility</p:attrName>
                                        </p:attrNameLst>
                                      </p:cBhvr>
                                      <p:to>
                                        <p:strVal val="hidden"/>
                                      </p:to>
                                    </p:set>
                                  </p:childTnLst>
                                </p:cTn>
                              </p:par>
                              <p:par>
                                <p:cTn id="99" presetID="9" presetClass="exit" presetSubtype="0" fill="hold" nodeType="withEffect">
                                  <p:stCondLst>
                                    <p:cond delay="0"/>
                                  </p:stCondLst>
                                  <p:childTnLst>
                                    <p:animEffect transition="out" filter="dissolve">
                                      <p:cBhvr>
                                        <p:cTn id="100" dur="500"/>
                                        <p:tgtEl>
                                          <p:spTgt spid="147500"/>
                                        </p:tgtEl>
                                      </p:cBhvr>
                                    </p:animEffect>
                                    <p:set>
                                      <p:cBhvr>
                                        <p:cTn id="101" dur="1" fill="hold">
                                          <p:stCondLst>
                                            <p:cond delay="499"/>
                                          </p:stCondLst>
                                        </p:cTn>
                                        <p:tgtEl>
                                          <p:spTgt spid="147500"/>
                                        </p:tgtEl>
                                        <p:attrNameLst>
                                          <p:attrName>style.visibility</p:attrName>
                                        </p:attrNameLst>
                                      </p:cBhvr>
                                      <p:to>
                                        <p:strVal val="hidden"/>
                                      </p:to>
                                    </p:set>
                                  </p:childTnLst>
                                </p:cTn>
                              </p:par>
                              <p:par>
                                <p:cTn id="102" presetID="9" presetClass="exit" presetSubtype="0" fill="hold" nodeType="withEffect">
                                  <p:stCondLst>
                                    <p:cond delay="0"/>
                                  </p:stCondLst>
                                  <p:childTnLst>
                                    <p:animEffect transition="out" filter="dissolve">
                                      <p:cBhvr>
                                        <p:cTn id="103" dur="500"/>
                                        <p:tgtEl>
                                          <p:spTgt spid="147507"/>
                                        </p:tgtEl>
                                      </p:cBhvr>
                                    </p:animEffect>
                                    <p:set>
                                      <p:cBhvr>
                                        <p:cTn id="104" dur="1" fill="hold">
                                          <p:stCondLst>
                                            <p:cond delay="499"/>
                                          </p:stCondLst>
                                        </p:cTn>
                                        <p:tgtEl>
                                          <p:spTgt spid="147507"/>
                                        </p:tgtEl>
                                        <p:attrNameLst>
                                          <p:attrName>style.visibility</p:attrName>
                                        </p:attrNameLst>
                                      </p:cBhvr>
                                      <p:to>
                                        <p:strVal val="hidden"/>
                                      </p:to>
                                    </p:set>
                                  </p:childTnLst>
                                </p:cTn>
                              </p:par>
                              <p:par>
                                <p:cTn id="105" presetID="9" presetClass="exit" presetSubtype="0" fill="hold" nodeType="withEffect">
                                  <p:stCondLst>
                                    <p:cond delay="0"/>
                                  </p:stCondLst>
                                  <p:childTnLst>
                                    <p:animEffect transition="out" filter="dissolve">
                                      <p:cBhvr>
                                        <p:cTn id="106" dur="500"/>
                                        <p:tgtEl>
                                          <p:spTgt spid="147508"/>
                                        </p:tgtEl>
                                      </p:cBhvr>
                                    </p:animEffect>
                                    <p:set>
                                      <p:cBhvr>
                                        <p:cTn id="107" dur="1" fill="hold">
                                          <p:stCondLst>
                                            <p:cond delay="499"/>
                                          </p:stCondLst>
                                        </p:cTn>
                                        <p:tgtEl>
                                          <p:spTgt spid="147508"/>
                                        </p:tgtEl>
                                        <p:attrNameLst>
                                          <p:attrName>style.visibility</p:attrName>
                                        </p:attrNameLst>
                                      </p:cBhvr>
                                      <p:to>
                                        <p:strVal val="hidden"/>
                                      </p:to>
                                    </p:set>
                                  </p:childTnLst>
                                </p:cTn>
                              </p:par>
                              <p:par>
                                <p:cTn id="108" presetID="9" presetClass="exit" presetSubtype="0" fill="hold" nodeType="withEffect">
                                  <p:stCondLst>
                                    <p:cond delay="0"/>
                                  </p:stCondLst>
                                  <p:childTnLst>
                                    <p:animEffect transition="out" filter="dissolve">
                                      <p:cBhvr>
                                        <p:cTn id="109" dur="500"/>
                                        <p:tgtEl>
                                          <p:spTgt spid="147509"/>
                                        </p:tgtEl>
                                      </p:cBhvr>
                                    </p:animEffect>
                                    <p:set>
                                      <p:cBhvr>
                                        <p:cTn id="110" dur="1" fill="hold">
                                          <p:stCondLst>
                                            <p:cond delay="499"/>
                                          </p:stCondLst>
                                        </p:cTn>
                                        <p:tgtEl>
                                          <p:spTgt spid="147509"/>
                                        </p:tgtEl>
                                        <p:attrNameLst>
                                          <p:attrName>style.visibility</p:attrName>
                                        </p:attrNameLst>
                                      </p:cBhvr>
                                      <p:to>
                                        <p:strVal val="hidden"/>
                                      </p:to>
                                    </p:set>
                                  </p:childTnLst>
                                </p:cTn>
                              </p:par>
                              <p:par>
                                <p:cTn id="111" presetID="9" presetClass="exit" presetSubtype="0" fill="hold" nodeType="withEffect">
                                  <p:stCondLst>
                                    <p:cond delay="0"/>
                                  </p:stCondLst>
                                  <p:childTnLst>
                                    <p:animEffect transition="out" filter="dissolve">
                                      <p:cBhvr>
                                        <p:cTn id="112" dur="500"/>
                                        <p:tgtEl>
                                          <p:spTgt spid="147510"/>
                                        </p:tgtEl>
                                      </p:cBhvr>
                                    </p:animEffect>
                                    <p:set>
                                      <p:cBhvr>
                                        <p:cTn id="113" dur="1" fill="hold">
                                          <p:stCondLst>
                                            <p:cond delay="499"/>
                                          </p:stCondLst>
                                        </p:cTn>
                                        <p:tgtEl>
                                          <p:spTgt spid="147510"/>
                                        </p:tgtEl>
                                        <p:attrNameLst>
                                          <p:attrName>style.visibility</p:attrName>
                                        </p:attrNameLst>
                                      </p:cBhvr>
                                      <p:to>
                                        <p:strVal val="hidden"/>
                                      </p:to>
                                    </p:set>
                                  </p:childTnLst>
                                </p:cTn>
                              </p:par>
                              <p:par>
                                <p:cTn id="114" presetID="9" presetClass="entr" presetSubtype="0" fill="hold" nodeType="withEffect">
                                  <p:stCondLst>
                                    <p:cond delay="0"/>
                                  </p:stCondLst>
                                  <p:childTnLst>
                                    <p:set>
                                      <p:cBhvr>
                                        <p:cTn id="115" dur="1" fill="hold">
                                          <p:stCondLst>
                                            <p:cond delay="0"/>
                                          </p:stCondLst>
                                        </p:cTn>
                                        <p:tgtEl>
                                          <p:spTgt spid="147511"/>
                                        </p:tgtEl>
                                        <p:attrNameLst>
                                          <p:attrName>style.visibility</p:attrName>
                                        </p:attrNameLst>
                                      </p:cBhvr>
                                      <p:to>
                                        <p:strVal val="visible"/>
                                      </p:to>
                                    </p:set>
                                    <p:animEffect transition="in" filter="dissolve">
                                      <p:cBhvr>
                                        <p:cTn id="116" dur="500"/>
                                        <p:tgtEl>
                                          <p:spTgt spid="147511"/>
                                        </p:tgtEl>
                                      </p:cBhvr>
                                    </p:animEffect>
                                  </p:childTnLst>
                                </p:cTn>
                              </p:par>
                              <p:par>
                                <p:cTn id="117" presetID="9" presetClass="entr" presetSubtype="0" fill="hold" nodeType="withEffect">
                                  <p:stCondLst>
                                    <p:cond delay="0"/>
                                  </p:stCondLst>
                                  <p:childTnLst>
                                    <p:set>
                                      <p:cBhvr>
                                        <p:cTn id="118" dur="1" fill="hold">
                                          <p:stCondLst>
                                            <p:cond delay="0"/>
                                          </p:stCondLst>
                                        </p:cTn>
                                        <p:tgtEl>
                                          <p:spTgt spid="147514"/>
                                        </p:tgtEl>
                                        <p:attrNameLst>
                                          <p:attrName>style.visibility</p:attrName>
                                        </p:attrNameLst>
                                      </p:cBhvr>
                                      <p:to>
                                        <p:strVal val="visible"/>
                                      </p:to>
                                    </p:set>
                                    <p:animEffect transition="in" filter="dissolve">
                                      <p:cBhvr>
                                        <p:cTn id="119" dur="500"/>
                                        <p:tgtEl>
                                          <p:spTgt spid="147514"/>
                                        </p:tgtEl>
                                      </p:cBhvr>
                                    </p:animEffect>
                                  </p:childTnLst>
                                </p:cTn>
                              </p:par>
                              <p:par>
                                <p:cTn id="120" presetID="9" presetClass="entr" presetSubtype="0" fill="hold" nodeType="withEffect">
                                  <p:stCondLst>
                                    <p:cond delay="0"/>
                                  </p:stCondLst>
                                  <p:childTnLst>
                                    <p:set>
                                      <p:cBhvr>
                                        <p:cTn id="121" dur="1" fill="hold">
                                          <p:stCondLst>
                                            <p:cond delay="0"/>
                                          </p:stCondLst>
                                        </p:cTn>
                                        <p:tgtEl>
                                          <p:spTgt spid="147517"/>
                                        </p:tgtEl>
                                        <p:attrNameLst>
                                          <p:attrName>style.visibility</p:attrName>
                                        </p:attrNameLst>
                                      </p:cBhvr>
                                      <p:to>
                                        <p:strVal val="visible"/>
                                      </p:to>
                                    </p:set>
                                    <p:animEffect transition="in" filter="dissolve">
                                      <p:cBhvr>
                                        <p:cTn id="122" dur="500"/>
                                        <p:tgtEl>
                                          <p:spTgt spid="147517"/>
                                        </p:tgtEl>
                                      </p:cBhvr>
                                    </p:animEffect>
                                  </p:childTnLst>
                                </p:cTn>
                              </p:par>
                              <p:par>
                                <p:cTn id="123" presetID="9" presetClass="entr" presetSubtype="0" fill="hold" nodeType="withEffect">
                                  <p:stCondLst>
                                    <p:cond delay="0"/>
                                  </p:stCondLst>
                                  <p:childTnLst>
                                    <p:set>
                                      <p:cBhvr>
                                        <p:cTn id="124" dur="1" fill="hold">
                                          <p:stCondLst>
                                            <p:cond delay="0"/>
                                          </p:stCondLst>
                                        </p:cTn>
                                        <p:tgtEl>
                                          <p:spTgt spid="147520"/>
                                        </p:tgtEl>
                                        <p:attrNameLst>
                                          <p:attrName>style.visibility</p:attrName>
                                        </p:attrNameLst>
                                      </p:cBhvr>
                                      <p:to>
                                        <p:strVal val="visible"/>
                                      </p:to>
                                    </p:set>
                                    <p:animEffect transition="in" filter="dissolve">
                                      <p:cBhvr>
                                        <p:cTn id="125" dur="500"/>
                                        <p:tgtEl>
                                          <p:spTgt spid="147520"/>
                                        </p:tgtEl>
                                      </p:cBhvr>
                                    </p:animEffect>
                                  </p:childTnLst>
                                </p:cTn>
                              </p:par>
                              <p:par>
                                <p:cTn id="126" presetID="9" presetClass="entr" presetSubtype="0" fill="hold" nodeType="withEffect">
                                  <p:stCondLst>
                                    <p:cond delay="0"/>
                                  </p:stCondLst>
                                  <p:childTnLst>
                                    <p:set>
                                      <p:cBhvr>
                                        <p:cTn id="127" dur="1" fill="hold">
                                          <p:stCondLst>
                                            <p:cond delay="0"/>
                                          </p:stCondLst>
                                        </p:cTn>
                                        <p:tgtEl>
                                          <p:spTgt spid="147523"/>
                                        </p:tgtEl>
                                        <p:attrNameLst>
                                          <p:attrName>style.visibility</p:attrName>
                                        </p:attrNameLst>
                                      </p:cBhvr>
                                      <p:to>
                                        <p:strVal val="visible"/>
                                      </p:to>
                                    </p:set>
                                    <p:animEffect transition="in" filter="dissolve">
                                      <p:cBhvr>
                                        <p:cTn id="128" dur="500"/>
                                        <p:tgtEl>
                                          <p:spTgt spid="147523"/>
                                        </p:tgtEl>
                                      </p:cBhvr>
                                    </p:animEffect>
                                  </p:childTnLst>
                                </p:cTn>
                              </p:par>
                              <p:par>
                                <p:cTn id="129" presetID="9" presetClass="entr" presetSubtype="0" fill="hold" nodeType="withEffect">
                                  <p:stCondLst>
                                    <p:cond delay="0"/>
                                  </p:stCondLst>
                                  <p:childTnLst>
                                    <p:set>
                                      <p:cBhvr>
                                        <p:cTn id="130" dur="1" fill="hold">
                                          <p:stCondLst>
                                            <p:cond delay="0"/>
                                          </p:stCondLst>
                                        </p:cTn>
                                        <p:tgtEl>
                                          <p:spTgt spid="147529"/>
                                        </p:tgtEl>
                                        <p:attrNameLst>
                                          <p:attrName>style.visibility</p:attrName>
                                        </p:attrNameLst>
                                      </p:cBhvr>
                                      <p:to>
                                        <p:strVal val="visible"/>
                                      </p:to>
                                    </p:set>
                                    <p:animEffect transition="in" filter="dissolve">
                                      <p:cBhvr>
                                        <p:cTn id="131" dur="500"/>
                                        <p:tgtEl>
                                          <p:spTgt spid="147529"/>
                                        </p:tgtEl>
                                      </p:cBhvr>
                                    </p:animEffect>
                                  </p:childTnLst>
                                </p:cTn>
                              </p:par>
                              <p:par>
                                <p:cTn id="132" presetID="9" presetClass="entr" presetSubtype="0" fill="hold" nodeType="withEffect">
                                  <p:stCondLst>
                                    <p:cond delay="0"/>
                                  </p:stCondLst>
                                  <p:childTnLst>
                                    <p:set>
                                      <p:cBhvr>
                                        <p:cTn id="133" dur="1" fill="hold">
                                          <p:stCondLst>
                                            <p:cond delay="0"/>
                                          </p:stCondLst>
                                        </p:cTn>
                                        <p:tgtEl>
                                          <p:spTgt spid="147532"/>
                                        </p:tgtEl>
                                        <p:attrNameLst>
                                          <p:attrName>style.visibility</p:attrName>
                                        </p:attrNameLst>
                                      </p:cBhvr>
                                      <p:to>
                                        <p:strVal val="visible"/>
                                      </p:to>
                                    </p:set>
                                    <p:animEffect transition="in" filter="dissolve">
                                      <p:cBhvr>
                                        <p:cTn id="134" dur="500"/>
                                        <p:tgtEl>
                                          <p:spTgt spid="147532"/>
                                        </p:tgtEl>
                                      </p:cBhvr>
                                    </p:animEffect>
                                  </p:childTnLst>
                                </p:cTn>
                              </p:par>
                              <p:par>
                                <p:cTn id="135" presetID="9" presetClass="entr" presetSubtype="0" fill="hold" nodeType="withEffect">
                                  <p:stCondLst>
                                    <p:cond delay="0"/>
                                  </p:stCondLst>
                                  <p:childTnLst>
                                    <p:set>
                                      <p:cBhvr>
                                        <p:cTn id="136" dur="1" fill="hold">
                                          <p:stCondLst>
                                            <p:cond delay="0"/>
                                          </p:stCondLst>
                                        </p:cTn>
                                        <p:tgtEl>
                                          <p:spTgt spid="147526"/>
                                        </p:tgtEl>
                                        <p:attrNameLst>
                                          <p:attrName>style.visibility</p:attrName>
                                        </p:attrNameLst>
                                      </p:cBhvr>
                                      <p:to>
                                        <p:strVal val="visible"/>
                                      </p:to>
                                    </p:set>
                                    <p:animEffect transition="in" filter="dissolve">
                                      <p:cBhvr>
                                        <p:cTn id="137" dur="500"/>
                                        <p:tgtEl>
                                          <p:spTgt spid="147526"/>
                                        </p:tgtEl>
                                      </p:cBhvr>
                                    </p:animEffect>
                                  </p:childTnLst>
                                </p:cTn>
                              </p:par>
                            </p:childTnLst>
                          </p:cTn>
                        </p:par>
                      </p:childTnLst>
                    </p:cTn>
                  </p:par>
                  <p:par>
                    <p:cTn id="138" fill="hold">
                      <p:stCondLst>
                        <p:cond delay="indefinite"/>
                      </p:stCondLst>
                      <p:childTnLst>
                        <p:par>
                          <p:cTn id="139" fill="hold">
                            <p:stCondLst>
                              <p:cond delay="0"/>
                            </p:stCondLst>
                            <p:childTnLst>
                              <p:par>
                                <p:cTn id="140" presetID="23" presetClass="entr" presetSubtype="16" fill="hold" nodeType="clickEffect">
                                  <p:stCondLst>
                                    <p:cond delay="0"/>
                                  </p:stCondLst>
                                  <p:childTnLst>
                                    <p:set>
                                      <p:cBhvr>
                                        <p:cTn id="141" dur="1" fill="hold">
                                          <p:stCondLst>
                                            <p:cond delay="0"/>
                                          </p:stCondLst>
                                        </p:cTn>
                                        <p:tgtEl>
                                          <p:spTgt spid="147557"/>
                                        </p:tgtEl>
                                        <p:attrNameLst>
                                          <p:attrName>style.visibility</p:attrName>
                                        </p:attrNameLst>
                                      </p:cBhvr>
                                      <p:to>
                                        <p:strVal val="visible"/>
                                      </p:to>
                                    </p:set>
                                    <p:anim calcmode="lin" valueType="num">
                                      <p:cBhvr>
                                        <p:cTn id="142" dur="500" fill="hold"/>
                                        <p:tgtEl>
                                          <p:spTgt spid="147557"/>
                                        </p:tgtEl>
                                        <p:attrNameLst>
                                          <p:attrName>ppt_w</p:attrName>
                                        </p:attrNameLst>
                                      </p:cBhvr>
                                      <p:tavLst>
                                        <p:tav tm="0">
                                          <p:val>
                                            <p:fltVal val="0"/>
                                          </p:val>
                                        </p:tav>
                                        <p:tav tm="100000">
                                          <p:val>
                                            <p:strVal val="#ppt_w"/>
                                          </p:val>
                                        </p:tav>
                                      </p:tavLst>
                                    </p:anim>
                                    <p:anim calcmode="lin" valueType="num">
                                      <p:cBhvr>
                                        <p:cTn id="143" dur="500" fill="hold"/>
                                        <p:tgtEl>
                                          <p:spTgt spid="14755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86" grpId="0" animBg="1"/>
      <p:bldP spid="147486" grpId="1" animBg="1"/>
      <p:bldP spid="147487" grpId="0" animBg="1"/>
      <p:bldP spid="147487"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idx="4294967295"/>
          </p:nvPr>
        </p:nvSpPr>
        <p:spPr>
          <a:xfrm>
            <a:off x="457200" y="0"/>
            <a:ext cx="8686800" cy="838200"/>
          </a:xfrm>
        </p:spPr>
        <p:txBody>
          <a:bodyPr/>
          <a:lstStyle/>
          <a:p>
            <a:pPr algn="l"/>
            <a:r>
              <a:rPr lang="en-US" smtClean="0"/>
              <a:t>Internet Economic Drivers</a:t>
            </a:r>
          </a:p>
        </p:txBody>
      </p:sp>
      <p:sp>
        <p:nvSpPr>
          <p:cNvPr id="46082" name="Rectangle 3"/>
          <p:cNvSpPr>
            <a:spLocks noGrp="1" noChangeArrowheads="1"/>
          </p:cNvSpPr>
          <p:nvPr>
            <p:ph type="body" idx="4294967295"/>
          </p:nvPr>
        </p:nvSpPr>
        <p:spPr>
          <a:xfrm>
            <a:off x="381000" y="1066800"/>
            <a:ext cx="8382000" cy="4572000"/>
          </a:xfrm>
        </p:spPr>
        <p:txBody>
          <a:bodyPr/>
          <a:lstStyle/>
          <a:p>
            <a:pPr>
              <a:lnSpc>
                <a:spcPct val="90000"/>
              </a:lnSpc>
              <a:spcBef>
                <a:spcPct val="50000"/>
              </a:spcBef>
              <a:spcAft>
                <a:spcPct val="3000"/>
              </a:spcAft>
              <a:buClr>
                <a:schemeClr val="accent1"/>
              </a:buClr>
              <a:buSzPct val="80000"/>
            </a:pPr>
            <a:r>
              <a:rPr lang="en-US" sz="2200" smtClean="0">
                <a:solidFill>
                  <a:srgbClr val="4D4D4D"/>
                </a:solidFill>
              </a:rPr>
              <a:t>Legal Economy</a:t>
            </a:r>
          </a:p>
          <a:p>
            <a:pPr lvl="1">
              <a:lnSpc>
                <a:spcPct val="90000"/>
              </a:lnSpc>
              <a:spcBef>
                <a:spcPct val="50000"/>
              </a:spcBef>
              <a:spcAft>
                <a:spcPct val="3000"/>
              </a:spcAft>
              <a:buClr>
                <a:schemeClr val="accent1"/>
              </a:buClr>
              <a:buSzPct val="80000"/>
            </a:pPr>
            <a:r>
              <a:rPr lang="en-US" sz="2000" smtClean="0">
                <a:solidFill>
                  <a:srgbClr val="4D4D4D"/>
                </a:solidFill>
              </a:rPr>
              <a:t>Online Ads, Online Ads, Online Ads</a:t>
            </a:r>
          </a:p>
          <a:p>
            <a:pPr lvl="2">
              <a:lnSpc>
                <a:spcPct val="90000"/>
              </a:lnSpc>
              <a:spcBef>
                <a:spcPct val="50000"/>
              </a:spcBef>
              <a:spcAft>
                <a:spcPct val="3000"/>
              </a:spcAft>
              <a:buClr>
                <a:schemeClr val="accent1"/>
              </a:buClr>
              <a:buSzPct val="80000"/>
            </a:pPr>
            <a:r>
              <a:rPr lang="en-US" sz="1800" smtClean="0">
                <a:solidFill>
                  <a:srgbClr val="4D4D4D"/>
                </a:solidFill>
              </a:rPr>
              <a:t>Driven by Search Engines &amp; Collaborative Content</a:t>
            </a:r>
          </a:p>
          <a:p>
            <a:pPr lvl="1">
              <a:lnSpc>
                <a:spcPct val="90000"/>
              </a:lnSpc>
              <a:spcBef>
                <a:spcPct val="50000"/>
              </a:spcBef>
              <a:spcAft>
                <a:spcPct val="3000"/>
              </a:spcAft>
              <a:buClr>
                <a:schemeClr val="accent1"/>
              </a:buClr>
              <a:buSzPct val="80000"/>
            </a:pPr>
            <a:r>
              <a:rPr lang="en-US" sz="2000" smtClean="0">
                <a:solidFill>
                  <a:srgbClr val="4D4D4D"/>
                </a:solidFill>
              </a:rPr>
              <a:t>Information Access, 24/7, Anywhere</a:t>
            </a:r>
          </a:p>
          <a:p>
            <a:pPr lvl="2">
              <a:lnSpc>
                <a:spcPct val="90000"/>
              </a:lnSpc>
              <a:spcBef>
                <a:spcPct val="50000"/>
              </a:spcBef>
              <a:spcAft>
                <a:spcPct val="3000"/>
              </a:spcAft>
              <a:buClr>
                <a:schemeClr val="accent1"/>
              </a:buClr>
              <a:buSzPct val="80000"/>
            </a:pPr>
            <a:r>
              <a:rPr lang="en-US" sz="1800" smtClean="0">
                <a:solidFill>
                  <a:srgbClr val="4D4D4D"/>
                </a:solidFill>
              </a:rPr>
              <a:t>Performance is expected, latency means “closed”</a:t>
            </a:r>
          </a:p>
          <a:p>
            <a:pPr>
              <a:lnSpc>
                <a:spcPct val="90000"/>
              </a:lnSpc>
              <a:spcBef>
                <a:spcPct val="50000"/>
              </a:spcBef>
              <a:spcAft>
                <a:spcPct val="3000"/>
              </a:spcAft>
              <a:buClr>
                <a:schemeClr val="accent1"/>
              </a:buClr>
              <a:buSzPct val="80000"/>
            </a:pPr>
            <a:r>
              <a:rPr lang="en-US" sz="2200" smtClean="0">
                <a:solidFill>
                  <a:srgbClr val="4D4D4D"/>
                </a:solidFill>
              </a:rPr>
              <a:t>Illegal Economy </a:t>
            </a:r>
          </a:p>
          <a:p>
            <a:pPr lvl="1">
              <a:lnSpc>
                <a:spcPct val="90000"/>
              </a:lnSpc>
              <a:spcBef>
                <a:spcPct val="50000"/>
              </a:spcBef>
              <a:spcAft>
                <a:spcPct val="3000"/>
              </a:spcAft>
              <a:buClr>
                <a:schemeClr val="accent1"/>
              </a:buClr>
              <a:buSzPct val="80000"/>
            </a:pPr>
            <a:r>
              <a:rPr lang="en-US" sz="2000" smtClean="0">
                <a:solidFill>
                  <a:srgbClr val="4D4D4D"/>
                </a:solidFill>
              </a:rPr>
              <a:t>Identities are the new currency</a:t>
            </a:r>
          </a:p>
          <a:p>
            <a:pPr lvl="2">
              <a:lnSpc>
                <a:spcPct val="90000"/>
              </a:lnSpc>
              <a:spcBef>
                <a:spcPct val="50000"/>
              </a:spcBef>
              <a:spcAft>
                <a:spcPct val="3000"/>
              </a:spcAft>
              <a:buClr>
                <a:schemeClr val="accent1"/>
              </a:buClr>
              <a:buSzPct val="80000"/>
            </a:pPr>
            <a:r>
              <a:rPr lang="en-US" sz="1800" smtClean="0">
                <a:solidFill>
                  <a:srgbClr val="4D4D4D"/>
                </a:solidFill>
              </a:rPr>
              <a:t>Personal, CRM/HR databases, Laptops</a:t>
            </a:r>
          </a:p>
          <a:p>
            <a:pPr lvl="1">
              <a:lnSpc>
                <a:spcPct val="90000"/>
              </a:lnSpc>
              <a:spcBef>
                <a:spcPct val="50000"/>
              </a:spcBef>
              <a:spcAft>
                <a:spcPct val="3000"/>
              </a:spcAft>
              <a:buClr>
                <a:schemeClr val="accent1"/>
              </a:buClr>
              <a:buSzPct val="80000"/>
            </a:pPr>
            <a:r>
              <a:rPr lang="en-US" sz="2000" smtClean="0">
                <a:solidFill>
                  <a:srgbClr val="4D4D4D"/>
                </a:solidFill>
              </a:rPr>
              <a:t>Malware infrastructure</a:t>
            </a:r>
          </a:p>
          <a:p>
            <a:pPr lvl="2">
              <a:lnSpc>
                <a:spcPct val="90000"/>
              </a:lnSpc>
              <a:spcBef>
                <a:spcPct val="50000"/>
              </a:spcBef>
              <a:spcAft>
                <a:spcPct val="3000"/>
              </a:spcAft>
              <a:buClr>
                <a:schemeClr val="accent1"/>
              </a:buClr>
              <a:buSzPct val="80000"/>
            </a:pPr>
            <a:r>
              <a:rPr lang="en-US" sz="1800" smtClean="0">
                <a:solidFill>
                  <a:srgbClr val="4D4D4D"/>
                </a:solidFill>
              </a:rPr>
              <a:t>Segmented functions (detect, develop, rent, execute)</a:t>
            </a:r>
          </a:p>
          <a:p>
            <a:pPr lvl="2">
              <a:lnSpc>
                <a:spcPct val="90000"/>
              </a:lnSpc>
              <a:spcBef>
                <a:spcPct val="50000"/>
              </a:spcBef>
              <a:spcAft>
                <a:spcPct val="3000"/>
              </a:spcAft>
              <a:buClr>
                <a:schemeClr val="accent1"/>
              </a:buClr>
              <a:buSzPct val="80000"/>
            </a:pPr>
            <a:r>
              <a:rPr lang="en-US" sz="1800" smtClean="0">
                <a:solidFill>
                  <a:srgbClr val="4D4D4D"/>
                </a:solidFill>
              </a:rPr>
              <a:t>Goal to be undetected/invisible</a:t>
            </a:r>
          </a:p>
          <a:p>
            <a:pPr lvl="2">
              <a:lnSpc>
                <a:spcPct val="90000"/>
              </a:lnSpc>
              <a:spcBef>
                <a:spcPct val="50000"/>
              </a:spcBef>
              <a:spcAft>
                <a:spcPct val="3000"/>
              </a:spcAft>
              <a:buClr>
                <a:schemeClr val="accent1"/>
              </a:buClr>
              <a:buSzPct val="80000"/>
            </a:pPr>
            <a:endParaRPr lang="en-US" sz="1800" smtClean="0">
              <a:solidFill>
                <a:srgbClr val="4D4D4D"/>
              </a:solidFill>
            </a:endParaRPr>
          </a:p>
        </p:txBody>
      </p:sp>
      <p:pic>
        <p:nvPicPr>
          <p:cNvPr id="46083" name="Picture 4" descr="google.gif"/>
          <p:cNvPicPr>
            <a:picLocks noChangeAspect="1" noChangeArrowheads="1"/>
          </p:cNvPicPr>
          <p:nvPr/>
        </p:nvPicPr>
        <p:blipFill>
          <a:blip r:embed="rId3"/>
          <a:srcRect/>
          <a:stretch>
            <a:fillRect/>
          </a:stretch>
        </p:blipFill>
        <p:spPr bwMode="auto">
          <a:xfrm>
            <a:off x="228600" y="2133600"/>
            <a:ext cx="1157288" cy="520700"/>
          </a:xfrm>
          <a:prstGeom prst="rect">
            <a:avLst/>
          </a:prstGeom>
          <a:noFill/>
          <a:ln w="9525">
            <a:noFill/>
            <a:miter lim="800000"/>
            <a:headEnd/>
            <a:tailEnd/>
          </a:ln>
        </p:spPr>
      </p:pic>
      <p:pic>
        <p:nvPicPr>
          <p:cNvPr id="149509" name="Picture 5" descr="325px-Pop-up_ads.jpg"/>
          <p:cNvPicPr>
            <a:picLocks noChangeAspect="1" noChangeArrowheads="1"/>
          </p:cNvPicPr>
          <p:nvPr/>
        </p:nvPicPr>
        <p:blipFill>
          <a:blip r:embed="rId4"/>
          <a:srcRect/>
          <a:stretch>
            <a:fillRect/>
          </a:stretch>
        </p:blipFill>
        <p:spPr bwMode="auto">
          <a:xfrm>
            <a:off x="6654800" y="244475"/>
            <a:ext cx="2120900" cy="1617663"/>
          </a:xfrm>
          <a:prstGeom prst="rect">
            <a:avLst/>
          </a:prstGeom>
          <a:noFill/>
          <a:ln w="9525">
            <a:solidFill>
              <a:srgbClr val="808080"/>
            </a:solidFill>
            <a:miter lim="800000"/>
            <a:headEnd/>
            <a:tailEnd/>
          </a:ln>
          <a:effectLst>
            <a:outerShdw dist="107763" dir="2700000" algn="ctr" rotWithShape="0">
              <a:srgbClr val="808080">
                <a:alpha val="50000"/>
              </a:srgbClr>
            </a:outerShdw>
          </a:effectLst>
        </p:spPr>
      </p:pic>
      <p:pic>
        <p:nvPicPr>
          <p:cNvPr id="46085" name="Picture 6" descr="Spy_vs_Spy.jpg"/>
          <p:cNvPicPr>
            <a:picLocks noChangeAspect="1" noChangeArrowheads="1"/>
          </p:cNvPicPr>
          <p:nvPr/>
        </p:nvPicPr>
        <p:blipFill>
          <a:blip r:embed="rId5"/>
          <a:srcRect/>
          <a:stretch>
            <a:fillRect/>
          </a:stretch>
        </p:blipFill>
        <p:spPr bwMode="auto">
          <a:xfrm>
            <a:off x="5156200" y="5289550"/>
            <a:ext cx="1524000" cy="1466850"/>
          </a:xfrm>
          <a:prstGeom prst="rect">
            <a:avLst/>
          </a:prstGeom>
          <a:noFill/>
          <a:ln w="9525">
            <a:noFill/>
            <a:miter lim="800000"/>
            <a:headEnd/>
            <a:tailEnd/>
          </a:ln>
        </p:spPr>
      </p:pic>
      <p:pic>
        <p:nvPicPr>
          <p:cNvPr id="46086" name="Picture 7" descr="open-sign.jpg"/>
          <p:cNvPicPr>
            <a:picLocks noChangeAspect="1" noChangeArrowheads="1"/>
          </p:cNvPicPr>
          <p:nvPr/>
        </p:nvPicPr>
        <p:blipFill>
          <a:blip r:embed="rId6"/>
          <a:srcRect/>
          <a:stretch>
            <a:fillRect/>
          </a:stretch>
        </p:blipFill>
        <p:spPr bwMode="auto">
          <a:xfrm>
            <a:off x="6946900" y="2414588"/>
            <a:ext cx="1524000" cy="1190625"/>
          </a:xfrm>
          <a:prstGeom prst="rect">
            <a:avLst/>
          </a:prstGeom>
          <a:noFill/>
          <a:ln w="9525">
            <a:noFill/>
            <a:miter lim="800000"/>
            <a:headEnd/>
            <a:tailEnd/>
          </a:ln>
        </p:spPr>
      </p:pic>
      <p:pic>
        <p:nvPicPr>
          <p:cNvPr id="46087" name="Picture 8" descr="group_of_people.jpg"/>
          <p:cNvPicPr>
            <a:picLocks noChangeAspect="1" noChangeArrowheads="1"/>
          </p:cNvPicPr>
          <p:nvPr/>
        </p:nvPicPr>
        <p:blipFill>
          <a:blip r:embed="rId7"/>
          <a:srcRect/>
          <a:stretch>
            <a:fillRect/>
          </a:stretch>
        </p:blipFill>
        <p:spPr bwMode="auto">
          <a:xfrm>
            <a:off x="5026025" y="3211513"/>
            <a:ext cx="1158875" cy="969962"/>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29" name="Picture 2" descr="wiki-ch.jpg"/>
          <p:cNvPicPr>
            <a:picLocks noChangeAspect="1" noChangeArrowheads="1"/>
          </p:cNvPicPr>
          <p:nvPr/>
        </p:nvPicPr>
        <p:blipFill>
          <a:blip r:embed="rId3"/>
          <a:srcRect/>
          <a:stretch>
            <a:fillRect/>
          </a:stretch>
        </p:blipFill>
        <p:spPr bwMode="auto">
          <a:xfrm>
            <a:off x="6769100" y="2366963"/>
            <a:ext cx="1473200" cy="1473200"/>
          </a:xfrm>
          <a:prstGeom prst="rect">
            <a:avLst/>
          </a:prstGeom>
          <a:noFill/>
          <a:ln w="9525">
            <a:noFill/>
            <a:miter lim="800000"/>
            <a:headEnd/>
            <a:tailEnd/>
          </a:ln>
        </p:spPr>
      </p:pic>
      <p:pic>
        <p:nvPicPr>
          <p:cNvPr id="48130" name="Picture 3" descr="dell_laptop_0_0.jpg"/>
          <p:cNvPicPr>
            <a:picLocks noChangeAspect="1" noChangeArrowheads="1"/>
          </p:cNvPicPr>
          <p:nvPr/>
        </p:nvPicPr>
        <p:blipFill>
          <a:blip r:embed="rId4"/>
          <a:srcRect/>
          <a:stretch>
            <a:fillRect/>
          </a:stretch>
        </p:blipFill>
        <p:spPr bwMode="auto">
          <a:xfrm>
            <a:off x="0" y="5334000"/>
            <a:ext cx="1304925" cy="1109663"/>
          </a:xfrm>
          <a:prstGeom prst="rect">
            <a:avLst/>
          </a:prstGeom>
          <a:noFill/>
          <a:ln w="9525">
            <a:noFill/>
            <a:miter lim="800000"/>
            <a:headEnd/>
            <a:tailEnd/>
          </a:ln>
        </p:spPr>
      </p:pic>
      <p:sp>
        <p:nvSpPr>
          <p:cNvPr id="48131" name="Rectangle 4"/>
          <p:cNvSpPr>
            <a:spLocks noGrp="1" noChangeArrowheads="1"/>
          </p:cNvSpPr>
          <p:nvPr>
            <p:ph type="title" idx="4294967295"/>
          </p:nvPr>
        </p:nvSpPr>
        <p:spPr>
          <a:xfrm>
            <a:off x="457200" y="0"/>
            <a:ext cx="8686800" cy="838200"/>
          </a:xfrm>
        </p:spPr>
        <p:txBody>
          <a:bodyPr/>
          <a:lstStyle/>
          <a:p>
            <a:pPr algn="l"/>
            <a:r>
              <a:rPr lang="en-US" smtClean="0"/>
              <a:t>Then IT Gets Worse – Web 2.0</a:t>
            </a:r>
          </a:p>
        </p:txBody>
      </p:sp>
      <p:sp>
        <p:nvSpPr>
          <p:cNvPr id="48132" name="Rectangle 5"/>
          <p:cNvSpPr>
            <a:spLocks noGrp="1" noChangeArrowheads="1"/>
          </p:cNvSpPr>
          <p:nvPr>
            <p:ph type="body" idx="4294967295"/>
          </p:nvPr>
        </p:nvSpPr>
        <p:spPr>
          <a:xfrm>
            <a:off x="762000" y="1143000"/>
            <a:ext cx="8382000" cy="4572000"/>
          </a:xfrm>
        </p:spPr>
        <p:txBody>
          <a:bodyPr/>
          <a:lstStyle/>
          <a:p>
            <a:pPr>
              <a:spcBef>
                <a:spcPct val="50000"/>
              </a:spcBef>
              <a:spcAft>
                <a:spcPct val="3000"/>
              </a:spcAft>
              <a:buClr>
                <a:schemeClr val="accent1"/>
              </a:buClr>
              <a:buSzPct val="80000"/>
            </a:pPr>
            <a:r>
              <a:rPr lang="en-US" sz="2000" smtClean="0">
                <a:solidFill>
                  <a:srgbClr val="4D4D4D"/>
                </a:solidFill>
              </a:rPr>
              <a:t>Web 2.0 makes the web an application platform                   with collaborative two-way content and mash-ups</a:t>
            </a:r>
          </a:p>
          <a:p>
            <a:pPr lvl="1">
              <a:spcBef>
                <a:spcPct val="50000"/>
              </a:spcBef>
              <a:spcAft>
                <a:spcPct val="3000"/>
              </a:spcAft>
              <a:buClr>
                <a:schemeClr val="accent1"/>
              </a:buClr>
              <a:buSzPct val="80000"/>
            </a:pPr>
            <a:r>
              <a:rPr lang="en-US" sz="1800" smtClean="0">
                <a:solidFill>
                  <a:srgbClr val="4D4D4D"/>
                </a:solidFill>
              </a:rPr>
              <a:t>Architecture of participation and remixable data sources</a:t>
            </a:r>
          </a:p>
          <a:p>
            <a:pPr>
              <a:spcBef>
                <a:spcPct val="50000"/>
              </a:spcBef>
              <a:spcAft>
                <a:spcPct val="3000"/>
              </a:spcAft>
              <a:buClr>
                <a:schemeClr val="accent1"/>
              </a:buClr>
              <a:buSzPct val="80000"/>
            </a:pPr>
            <a:r>
              <a:rPr lang="en-US" sz="2000" smtClean="0">
                <a:solidFill>
                  <a:srgbClr val="4D4D4D"/>
                </a:solidFill>
              </a:rPr>
              <a:t>New Services &amp; Shapes</a:t>
            </a:r>
          </a:p>
          <a:p>
            <a:pPr lvl="1">
              <a:spcBef>
                <a:spcPct val="50000"/>
              </a:spcBef>
              <a:spcAft>
                <a:spcPct val="3000"/>
              </a:spcAft>
              <a:buClr>
                <a:schemeClr val="accent1"/>
              </a:buClr>
              <a:buSzPct val="80000"/>
            </a:pPr>
            <a:r>
              <a:rPr lang="en-US" sz="1800" smtClean="0">
                <a:solidFill>
                  <a:srgbClr val="4D4D4D"/>
                </a:solidFill>
              </a:rPr>
              <a:t>SaaS, Social Computing, Collective Intelligence</a:t>
            </a:r>
          </a:p>
          <a:p>
            <a:pPr>
              <a:spcBef>
                <a:spcPct val="50000"/>
              </a:spcBef>
              <a:spcAft>
                <a:spcPct val="3000"/>
              </a:spcAft>
              <a:buClr>
                <a:schemeClr val="accent1"/>
              </a:buClr>
              <a:buSzPct val="80000"/>
            </a:pPr>
            <a:r>
              <a:rPr lang="en-US" sz="2000" smtClean="0">
                <a:solidFill>
                  <a:srgbClr val="4D4D4D"/>
                </a:solidFill>
              </a:rPr>
              <a:t>Applications/Techniques</a:t>
            </a:r>
          </a:p>
          <a:p>
            <a:pPr lvl="1">
              <a:spcBef>
                <a:spcPct val="50000"/>
              </a:spcBef>
              <a:spcAft>
                <a:spcPct val="3000"/>
              </a:spcAft>
              <a:buClr>
                <a:schemeClr val="accent1"/>
              </a:buClr>
              <a:buSzPct val="80000"/>
            </a:pPr>
            <a:r>
              <a:rPr lang="en-US" sz="1800" smtClean="0">
                <a:solidFill>
                  <a:srgbClr val="4D4D4D"/>
                </a:solidFill>
              </a:rPr>
              <a:t>Blogs, Wikis, Podcasts, RIAs, RSS, Tagging, Widgets</a:t>
            </a:r>
          </a:p>
          <a:p>
            <a:pPr>
              <a:spcBef>
                <a:spcPct val="50000"/>
              </a:spcBef>
              <a:spcAft>
                <a:spcPct val="3000"/>
              </a:spcAft>
              <a:buClr>
                <a:schemeClr val="accent1"/>
              </a:buClr>
              <a:buSzPct val="80000"/>
            </a:pPr>
            <a:r>
              <a:rPr lang="en-US" sz="2000" smtClean="0">
                <a:solidFill>
                  <a:srgbClr val="4D4D4D"/>
                </a:solidFill>
              </a:rPr>
              <a:t>New Technologies</a:t>
            </a:r>
          </a:p>
          <a:p>
            <a:pPr lvl="1">
              <a:spcBef>
                <a:spcPct val="50000"/>
              </a:spcBef>
              <a:spcAft>
                <a:spcPct val="3000"/>
              </a:spcAft>
              <a:buClr>
                <a:schemeClr val="accent1"/>
              </a:buClr>
              <a:buSzPct val="80000"/>
            </a:pPr>
            <a:r>
              <a:rPr lang="en-US" sz="1800" smtClean="0">
                <a:solidFill>
                  <a:srgbClr val="4D4D4D"/>
                </a:solidFill>
              </a:rPr>
              <a:t>AJAX, Flash/Flex, XML, XAML, OpenAPIs, Plugins</a:t>
            </a:r>
          </a:p>
          <a:p>
            <a:pPr>
              <a:spcBef>
                <a:spcPct val="50000"/>
              </a:spcBef>
              <a:spcAft>
                <a:spcPct val="3000"/>
              </a:spcAft>
              <a:buClr>
                <a:schemeClr val="accent1"/>
              </a:buClr>
              <a:buSzPct val="80000"/>
            </a:pPr>
            <a:r>
              <a:rPr lang="en-US" sz="2000" smtClean="0">
                <a:solidFill>
                  <a:srgbClr val="4D4D4D"/>
                </a:solidFill>
              </a:rPr>
              <a:t>Today’s Toys, Tomorrow’s Tools…</a:t>
            </a:r>
          </a:p>
          <a:p>
            <a:pPr lvl="1">
              <a:spcBef>
                <a:spcPct val="50000"/>
              </a:spcBef>
              <a:spcAft>
                <a:spcPct val="3000"/>
              </a:spcAft>
              <a:buClr>
                <a:schemeClr val="accent1"/>
              </a:buClr>
              <a:buSzPct val="80000"/>
            </a:pPr>
            <a:r>
              <a:rPr lang="en-US" sz="1800" smtClean="0">
                <a:solidFill>
                  <a:srgbClr val="4D4D4D"/>
                </a:solidFill>
              </a:rPr>
              <a:t>YouTube for training, Wikis for collective intelligence</a:t>
            </a:r>
          </a:p>
          <a:p>
            <a:pPr lvl="1">
              <a:spcBef>
                <a:spcPct val="50000"/>
              </a:spcBef>
              <a:spcAft>
                <a:spcPct val="3000"/>
              </a:spcAft>
              <a:buClr>
                <a:schemeClr val="accent1"/>
              </a:buClr>
              <a:buSzPct val="80000"/>
            </a:pPr>
            <a:r>
              <a:rPr lang="en-US" sz="1800" smtClean="0">
                <a:solidFill>
                  <a:srgbClr val="4D4D4D"/>
                </a:solidFill>
              </a:rPr>
              <a:t>Provides strong ROI for companies</a:t>
            </a:r>
          </a:p>
          <a:p>
            <a:pPr lvl="1">
              <a:spcBef>
                <a:spcPct val="50000"/>
              </a:spcBef>
              <a:spcAft>
                <a:spcPct val="3000"/>
              </a:spcAft>
              <a:buClr>
                <a:schemeClr val="accent1"/>
              </a:buClr>
              <a:buSzPct val="80000"/>
            </a:pPr>
            <a:endParaRPr lang="en-US" sz="1800" smtClean="0">
              <a:solidFill>
                <a:srgbClr val="4D4D4D"/>
              </a:solidFill>
            </a:endParaRPr>
          </a:p>
        </p:txBody>
      </p:sp>
      <p:pic>
        <p:nvPicPr>
          <p:cNvPr id="48133" name="Picture 6" descr="facebook_logo_large.jpg"/>
          <p:cNvPicPr>
            <a:picLocks noChangeAspect="1" noChangeArrowheads="1"/>
          </p:cNvPicPr>
          <p:nvPr/>
        </p:nvPicPr>
        <p:blipFill>
          <a:blip r:embed="rId5"/>
          <a:srcRect/>
          <a:stretch>
            <a:fillRect/>
          </a:stretch>
        </p:blipFill>
        <p:spPr bwMode="auto">
          <a:xfrm>
            <a:off x="5351463" y="2360613"/>
            <a:ext cx="936625" cy="350837"/>
          </a:xfrm>
          <a:prstGeom prst="rect">
            <a:avLst/>
          </a:prstGeom>
          <a:noFill/>
          <a:ln w="9525">
            <a:noFill/>
            <a:miter lim="800000"/>
            <a:headEnd/>
            <a:tailEnd/>
          </a:ln>
        </p:spPr>
      </p:pic>
      <p:pic>
        <p:nvPicPr>
          <p:cNvPr id="151559" name="Picture 7" descr="web2.0.jpg"/>
          <p:cNvPicPr>
            <a:picLocks noChangeAspect="1" noChangeArrowheads="1"/>
          </p:cNvPicPr>
          <p:nvPr/>
        </p:nvPicPr>
        <p:blipFill>
          <a:blip r:embed="rId6"/>
          <a:srcRect/>
          <a:stretch>
            <a:fillRect/>
          </a:stretch>
        </p:blipFill>
        <p:spPr bwMode="auto">
          <a:xfrm>
            <a:off x="7316788" y="223838"/>
            <a:ext cx="1362075" cy="1524000"/>
          </a:xfrm>
          <a:prstGeom prst="rect">
            <a:avLst/>
          </a:prstGeom>
          <a:noFill/>
          <a:ln w="9525">
            <a:solidFill>
              <a:srgbClr val="808080"/>
            </a:solidFill>
            <a:miter lim="800000"/>
            <a:headEnd/>
            <a:tailEnd/>
          </a:ln>
          <a:effectLst>
            <a:outerShdw dist="107763" dir="2700000" algn="ctr" rotWithShape="0">
              <a:srgbClr val="808080">
                <a:alpha val="50000"/>
              </a:srgbClr>
            </a:outerShdw>
          </a:effectLst>
        </p:spPr>
      </p:pic>
      <p:pic>
        <p:nvPicPr>
          <p:cNvPr id="48135" name="Picture 8" descr="googlesf-771626.gif"/>
          <p:cNvPicPr>
            <a:picLocks noChangeAspect="1" noChangeArrowheads="1"/>
          </p:cNvPicPr>
          <p:nvPr/>
        </p:nvPicPr>
        <p:blipFill>
          <a:blip r:embed="rId7"/>
          <a:srcRect t="48564"/>
          <a:stretch>
            <a:fillRect/>
          </a:stretch>
        </p:blipFill>
        <p:spPr bwMode="auto">
          <a:xfrm>
            <a:off x="4005263" y="2366963"/>
            <a:ext cx="1220787" cy="333375"/>
          </a:xfrm>
          <a:prstGeom prst="rect">
            <a:avLst/>
          </a:prstGeom>
          <a:noFill/>
          <a:ln w="9525">
            <a:solidFill>
              <a:srgbClr val="C0C0C0"/>
            </a:solidFill>
            <a:miter lim="800000"/>
            <a:headEnd/>
            <a:tailEnd/>
          </a:ln>
        </p:spPr>
      </p:pic>
      <p:pic>
        <p:nvPicPr>
          <p:cNvPr id="48136" name="Picture 9" descr="podcaster_200.jpg"/>
          <p:cNvPicPr>
            <a:picLocks noChangeAspect="1" noChangeArrowheads="1"/>
          </p:cNvPicPr>
          <p:nvPr/>
        </p:nvPicPr>
        <p:blipFill>
          <a:blip r:embed="rId8"/>
          <a:srcRect/>
          <a:stretch>
            <a:fillRect/>
          </a:stretch>
        </p:blipFill>
        <p:spPr bwMode="auto">
          <a:xfrm>
            <a:off x="298450" y="3473450"/>
            <a:ext cx="722313" cy="650875"/>
          </a:xfrm>
          <a:prstGeom prst="rect">
            <a:avLst/>
          </a:prstGeom>
          <a:noFill/>
          <a:ln w="9525">
            <a:noFill/>
            <a:miter lim="800000"/>
            <a:headEnd/>
            <a:tailEnd/>
          </a:ln>
        </p:spPr>
      </p:pic>
      <p:sp>
        <p:nvSpPr>
          <p:cNvPr id="48137" name="AutoShape 10"/>
          <p:cNvSpPr>
            <a:spLocks noChangeArrowheads="1"/>
          </p:cNvSpPr>
          <p:nvPr/>
        </p:nvSpPr>
        <p:spPr bwMode="auto">
          <a:xfrm>
            <a:off x="152400" y="1219200"/>
            <a:ext cx="760413" cy="760413"/>
          </a:xfrm>
          <a:custGeom>
            <a:avLst/>
            <a:gdLst>
              <a:gd name="T0" fmla="*/ 760413 w 21600"/>
              <a:gd name="T1" fmla="*/ 380207 h 21600"/>
              <a:gd name="T2" fmla="*/ 380207 w 21600"/>
              <a:gd name="T3" fmla="*/ 760413 h 21600"/>
              <a:gd name="T4" fmla="*/ 0 w 21600"/>
              <a:gd name="T5" fmla="*/ 380207 h 21600"/>
              <a:gd name="T6" fmla="*/ 380207 w 21600"/>
              <a:gd name="T7" fmla="*/ 0 h 21600"/>
              <a:gd name="T8" fmla="*/ 0 60000 65536"/>
              <a:gd name="T9" fmla="*/ 5898240 60000 65536"/>
              <a:gd name="T10" fmla="*/ 11796480 60000 65536"/>
              <a:gd name="T11" fmla="*/ 17694720 60000 65536"/>
              <a:gd name="T12" fmla="*/ 5400 w 21600"/>
              <a:gd name="T13" fmla="*/ 5400 h 21600"/>
              <a:gd name="T14" fmla="*/ 16200 w 21600"/>
              <a:gd name="T15" fmla="*/ 16200 h 21600"/>
            </a:gdLst>
            <a:ahLst/>
            <a:cxnLst>
              <a:cxn ang="T8">
                <a:pos x="T0" y="T1"/>
              </a:cxn>
              <a:cxn ang="T9">
                <a:pos x="T2" y="T3"/>
              </a:cxn>
              <a:cxn ang="T10">
                <a:pos x="T4" y="T5"/>
              </a:cxn>
              <a:cxn ang="T11">
                <a:pos x="T6" y="T7"/>
              </a:cxn>
            </a:cxnLst>
            <a:rect l="T12" t="T13" r="T14" b="T15"/>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solidFill>
            <a:srgbClr val="FFCC00"/>
          </a:solidFill>
          <a:ln w="9525">
            <a:solidFill>
              <a:srgbClr val="808080"/>
            </a:solidFill>
            <a:miter lim="800000"/>
            <a:headEnd/>
            <a:tailEnd/>
          </a:ln>
        </p:spPr>
        <p:txBody>
          <a:bodyPr wrap="none" anchor="ctr"/>
          <a:lstStyle/>
          <a:p>
            <a:endParaRPr lang="en-US"/>
          </a:p>
        </p:txBody>
      </p:sp>
    </p:spTree>
  </p:cSld>
  <p:clrMapOvr>
    <a:masterClrMapping/>
  </p:clrMapOvr>
  <p:transition spd="med">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7" name="Picture 2" descr="syringe2.gif"/>
          <p:cNvPicPr>
            <a:picLocks noChangeAspect="1" noChangeArrowheads="1"/>
          </p:cNvPicPr>
          <p:nvPr/>
        </p:nvPicPr>
        <p:blipFill>
          <a:blip r:embed="rId3"/>
          <a:srcRect/>
          <a:stretch>
            <a:fillRect/>
          </a:stretch>
        </p:blipFill>
        <p:spPr bwMode="auto">
          <a:xfrm>
            <a:off x="7191375" y="3914775"/>
            <a:ext cx="1319213" cy="1303338"/>
          </a:xfrm>
          <a:prstGeom prst="rect">
            <a:avLst/>
          </a:prstGeom>
          <a:noFill/>
          <a:ln w="9525">
            <a:noFill/>
            <a:miter lim="800000"/>
            <a:headEnd/>
            <a:tailEnd/>
          </a:ln>
        </p:spPr>
      </p:pic>
      <p:sp>
        <p:nvSpPr>
          <p:cNvPr id="50178" name="Rectangle 3"/>
          <p:cNvSpPr>
            <a:spLocks noGrp="1" noChangeArrowheads="1"/>
          </p:cNvSpPr>
          <p:nvPr>
            <p:ph type="title" idx="4294967295"/>
          </p:nvPr>
        </p:nvSpPr>
        <p:spPr>
          <a:xfrm>
            <a:off x="457200" y="0"/>
            <a:ext cx="8686800" cy="838200"/>
          </a:xfrm>
        </p:spPr>
        <p:txBody>
          <a:bodyPr/>
          <a:lstStyle/>
          <a:p>
            <a:pPr algn="l"/>
            <a:r>
              <a:rPr lang="en-US" smtClean="0"/>
              <a:t>Attack Vector Shift </a:t>
            </a:r>
          </a:p>
        </p:txBody>
      </p:sp>
      <p:sp>
        <p:nvSpPr>
          <p:cNvPr id="50179" name="Rectangle 4"/>
          <p:cNvSpPr>
            <a:spLocks noGrp="1" noChangeArrowheads="1"/>
          </p:cNvSpPr>
          <p:nvPr>
            <p:ph type="body" idx="4294967295"/>
          </p:nvPr>
        </p:nvSpPr>
        <p:spPr>
          <a:xfrm>
            <a:off x="381000" y="1066800"/>
            <a:ext cx="8034338" cy="4572000"/>
          </a:xfrm>
        </p:spPr>
        <p:txBody>
          <a:bodyPr/>
          <a:lstStyle/>
          <a:p>
            <a:pPr>
              <a:spcBef>
                <a:spcPct val="50000"/>
              </a:spcBef>
              <a:spcAft>
                <a:spcPct val="3000"/>
              </a:spcAft>
              <a:buClr>
                <a:schemeClr val="accent1"/>
              </a:buClr>
              <a:buSzPct val="80000"/>
            </a:pPr>
            <a:r>
              <a:rPr lang="en-US" sz="2200" smtClean="0"/>
              <a:t>Attacks shift to HTTP/SSL over SMTP </a:t>
            </a:r>
          </a:p>
          <a:p>
            <a:pPr lvl="1">
              <a:spcBef>
                <a:spcPct val="50000"/>
              </a:spcBef>
              <a:spcAft>
                <a:spcPct val="3000"/>
              </a:spcAft>
              <a:buClr>
                <a:schemeClr val="accent1"/>
              </a:buClr>
              <a:buSzPct val="80000"/>
            </a:pPr>
            <a:r>
              <a:rPr lang="en-US" sz="2000" smtClean="0"/>
              <a:t>83% of SPAM contains a URL</a:t>
            </a:r>
          </a:p>
          <a:p>
            <a:pPr lvl="1">
              <a:spcBef>
                <a:spcPct val="50000"/>
              </a:spcBef>
              <a:spcAft>
                <a:spcPct val="3000"/>
              </a:spcAft>
              <a:buClr>
                <a:schemeClr val="accent1"/>
              </a:buClr>
              <a:buSzPct val="80000"/>
            </a:pPr>
            <a:r>
              <a:rPr lang="en-US" sz="2000" smtClean="0"/>
              <a:t>Injected html/iframes in popular websites (malframes)</a:t>
            </a:r>
          </a:p>
          <a:p>
            <a:pPr lvl="2">
              <a:spcBef>
                <a:spcPct val="50000"/>
              </a:spcBef>
              <a:spcAft>
                <a:spcPct val="3000"/>
              </a:spcAft>
              <a:buClr>
                <a:schemeClr val="accent1"/>
              </a:buClr>
              <a:buSzPct val="80000"/>
            </a:pPr>
            <a:r>
              <a:rPr lang="en-US" sz="1800" smtClean="0"/>
              <a:t>70% of web-based infections in legitimate websites</a:t>
            </a:r>
          </a:p>
          <a:p>
            <a:pPr lvl="2">
              <a:spcBef>
                <a:spcPct val="50000"/>
              </a:spcBef>
              <a:spcAft>
                <a:spcPct val="3000"/>
              </a:spcAft>
              <a:buClr>
                <a:schemeClr val="accent1"/>
              </a:buClr>
              <a:buSzPct val="80000"/>
            </a:pPr>
            <a:r>
              <a:rPr lang="en-US" sz="1800" smtClean="0"/>
              <a:t>Undetected by firewalls, static URL filtering, reputation scores and AV scanning for known threats/signatures</a:t>
            </a:r>
          </a:p>
          <a:p>
            <a:pPr lvl="2">
              <a:spcBef>
                <a:spcPct val="50000"/>
              </a:spcBef>
              <a:spcAft>
                <a:spcPct val="3000"/>
              </a:spcAft>
              <a:buClr>
                <a:schemeClr val="accent1"/>
              </a:buClr>
              <a:buSzPct val="80000"/>
            </a:pPr>
            <a:r>
              <a:rPr lang="en-US" sz="1800" smtClean="0"/>
              <a:t>Fast-flux services constantly change DNS records every few minutes, or 1000s of sub-domains hide the real site making hostIDs useless to mitigate threats</a:t>
            </a:r>
          </a:p>
          <a:p>
            <a:pPr>
              <a:spcBef>
                <a:spcPct val="50000"/>
              </a:spcBef>
              <a:spcAft>
                <a:spcPct val="3000"/>
              </a:spcAft>
              <a:buClr>
                <a:schemeClr val="accent1"/>
              </a:buClr>
              <a:buSzPct val="80000"/>
            </a:pPr>
            <a:r>
              <a:rPr lang="en-US" sz="2200" smtClean="0"/>
              <a:t> Follow the herd, leads to “browse-by” infections</a:t>
            </a:r>
          </a:p>
          <a:p>
            <a:pPr lvl="1">
              <a:spcBef>
                <a:spcPct val="50000"/>
              </a:spcBef>
              <a:spcAft>
                <a:spcPct val="3000"/>
              </a:spcAft>
              <a:buClr>
                <a:schemeClr val="accent1"/>
              </a:buClr>
              <a:buSzPct val="80000"/>
            </a:pPr>
            <a:r>
              <a:rPr lang="en-US" sz="2000" smtClean="0"/>
              <a:t>Olympics, Sporting Events, Elections, Major News</a:t>
            </a:r>
          </a:p>
        </p:txBody>
      </p:sp>
      <p:sp>
        <p:nvSpPr>
          <p:cNvPr id="50180" name="Text Box 5"/>
          <p:cNvSpPr txBox="1">
            <a:spLocks noChangeArrowheads="1"/>
          </p:cNvSpPr>
          <p:nvPr/>
        </p:nvSpPr>
        <p:spPr bwMode="auto">
          <a:xfrm>
            <a:off x="193675" y="6542088"/>
            <a:ext cx="1447800" cy="244475"/>
          </a:xfrm>
          <a:prstGeom prst="rect">
            <a:avLst/>
          </a:prstGeom>
          <a:noFill/>
          <a:ln w="9525">
            <a:noFill/>
            <a:miter lim="800000"/>
            <a:headEnd/>
            <a:tailEnd/>
          </a:ln>
        </p:spPr>
        <p:txBody>
          <a:bodyPr wrap="none">
            <a:spAutoFit/>
          </a:bodyPr>
          <a:lstStyle/>
          <a:p>
            <a:r>
              <a:rPr lang="en-US" sz="1000"/>
              <a:t>May’07 Google Report</a:t>
            </a:r>
          </a:p>
        </p:txBody>
      </p:sp>
      <p:pic>
        <p:nvPicPr>
          <p:cNvPr id="50181" name="Picture 6" descr="Miami_XLI_sm.jpg"/>
          <p:cNvPicPr>
            <a:picLocks noChangeAspect="1" noChangeArrowheads="1"/>
          </p:cNvPicPr>
          <p:nvPr/>
        </p:nvPicPr>
        <p:blipFill>
          <a:blip r:embed="rId4"/>
          <a:srcRect/>
          <a:stretch>
            <a:fillRect/>
          </a:stretch>
        </p:blipFill>
        <p:spPr bwMode="auto">
          <a:xfrm>
            <a:off x="3059113" y="5599113"/>
            <a:ext cx="989012" cy="796925"/>
          </a:xfrm>
          <a:prstGeom prst="rect">
            <a:avLst/>
          </a:prstGeom>
          <a:noFill/>
          <a:ln w="9525">
            <a:noFill/>
            <a:miter lim="800000"/>
            <a:headEnd/>
            <a:tailEnd/>
          </a:ln>
        </p:spPr>
      </p:pic>
      <p:pic>
        <p:nvPicPr>
          <p:cNvPr id="50182" name="Picture 7" descr="6.jpg"/>
          <p:cNvPicPr>
            <a:picLocks noChangeAspect="1" noChangeArrowheads="1"/>
          </p:cNvPicPr>
          <p:nvPr/>
        </p:nvPicPr>
        <p:blipFill>
          <a:blip r:embed="rId5"/>
          <a:srcRect/>
          <a:stretch>
            <a:fillRect/>
          </a:stretch>
        </p:blipFill>
        <p:spPr bwMode="auto">
          <a:xfrm>
            <a:off x="1652588" y="5516563"/>
            <a:ext cx="884237" cy="1169987"/>
          </a:xfrm>
          <a:prstGeom prst="rect">
            <a:avLst/>
          </a:prstGeom>
          <a:noFill/>
          <a:ln w="9525">
            <a:noFill/>
            <a:miter lim="800000"/>
            <a:headEnd/>
            <a:tailEnd/>
          </a:ln>
        </p:spPr>
      </p:pic>
      <p:pic>
        <p:nvPicPr>
          <p:cNvPr id="50183" name="Picture 8" descr="Elections - Vote Button.JPG"/>
          <p:cNvPicPr>
            <a:picLocks noChangeAspect="1" noChangeArrowheads="1"/>
          </p:cNvPicPr>
          <p:nvPr/>
        </p:nvPicPr>
        <p:blipFill>
          <a:blip r:embed="rId6"/>
          <a:srcRect/>
          <a:stretch>
            <a:fillRect/>
          </a:stretch>
        </p:blipFill>
        <p:spPr bwMode="auto">
          <a:xfrm>
            <a:off x="4699000" y="5610225"/>
            <a:ext cx="946150" cy="939800"/>
          </a:xfrm>
          <a:prstGeom prst="rect">
            <a:avLst/>
          </a:prstGeom>
          <a:noFill/>
          <a:ln w="9525">
            <a:noFill/>
            <a:miter lim="800000"/>
            <a:headEnd/>
            <a:tailEnd/>
          </a:ln>
        </p:spPr>
      </p:pic>
      <p:pic>
        <p:nvPicPr>
          <p:cNvPr id="50184" name="Picture 9" descr="541_Internet-Explorer-7_v.jpg"/>
          <p:cNvPicPr>
            <a:picLocks noChangeAspect="1" noChangeArrowheads="1"/>
          </p:cNvPicPr>
          <p:nvPr/>
        </p:nvPicPr>
        <p:blipFill>
          <a:blip r:embed="rId7"/>
          <a:srcRect/>
          <a:stretch>
            <a:fillRect/>
          </a:stretch>
        </p:blipFill>
        <p:spPr bwMode="auto">
          <a:xfrm>
            <a:off x="6407150" y="1104900"/>
            <a:ext cx="868363" cy="868363"/>
          </a:xfrm>
          <a:prstGeom prst="rect">
            <a:avLst/>
          </a:prstGeom>
          <a:noFill/>
          <a:ln w="9525">
            <a:noFill/>
            <a:miter lim="800000"/>
            <a:headEnd/>
            <a:tailEnd/>
          </a:ln>
        </p:spPr>
      </p:pic>
      <p:pic>
        <p:nvPicPr>
          <p:cNvPr id="50185" name="Picture 10" descr="Logo do Firefox.jpg"/>
          <p:cNvPicPr>
            <a:picLocks noChangeAspect="1" noChangeArrowheads="1"/>
          </p:cNvPicPr>
          <p:nvPr/>
        </p:nvPicPr>
        <p:blipFill>
          <a:blip r:embed="rId8"/>
          <a:srcRect/>
          <a:stretch>
            <a:fillRect/>
          </a:stretch>
        </p:blipFill>
        <p:spPr bwMode="auto">
          <a:xfrm>
            <a:off x="7659688" y="1149350"/>
            <a:ext cx="874712" cy="841375"/>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idx="4294967295"/>
          </p:nvPr>
        </p:nvSpPr>
        <p:spPr>
          <a:xfrm>
            <a:off x="457200" y="0"/>
            <a:ext cx="8686800" cy="838200"/>
          </a:xfrm>
        </p:spPr>
        <p:txBody>
          <a:bodyPr/>
          <a:lstStyle/>
          <a:p>
            <a:pPr algn="l"/>
            <a:r>
              <a:rPr lang="en-US" smtClean="0"/>
              <a:t>Web 2.0 – Security Perspective</a:t>
            </a:r>
          </a:p>
        </p:txBody>
      </p:sp>
      <p:sp>
        <p:nvSpPr>
          <p:cNvPr id="52226" name="Rectangle 3"/>
          <p:cNvSpPr>
            <a:spLocks noGrp="1" noChangeArrowheads="1"/>
          </p:cNvSpPr>
          <p:nvPr>
            <p:ph type="body" idx="4294967295"/>
          </p:nvPr>
        </p:nvSpPr>
        <p:spPr>
          <a:xfrm>
            <a:off x="381000" y="1066800"/>
            <a:ext cx="8382000" cy="4572000"/>
          </a:xfrm>
        </p:spPr>
        <p:txBody>
          <a:bodyPr/>
          <a:lstStyle/>
          <a:p>
            <a:pPr marL="227013" indent="-227013">
              <a:lnSpc>
                <a:spcPct val="80000"/>
              </a:lnSpc>
              <a:spcBef>
                <a:spcPct val="50000"/>
              </a:spcBef>
              <a:spcAft>
                <a:spcPct val="3000"/>
              </a:spcAft>
              <a:buClr>
                <a:schemeClr val="accent1"/>
              </a:buClr>
              <a:buSzPct val="80000"/>
            </a:pPr>
            <a:r>
              <a:rPr lang="en-US" sz="2000" smtClean="0">
                <a:solidFill>
                  <a:srgbClr val="4D4D4D"/>
                </a:solidFill>
              </a:rPr>
              <a:t>Pervasive Accessibility</a:t>
            </a:r>
          </a:p>
          <a:p>
            <a:pPr marL="574675" lvl="1" indent="-233363">
              <a:lnSpc>
                <a:spcPct val="80000"/>
              </a:lnSpc>
              <a:spcBef>
                <a:spcPct val="50000"/>
              </a:spcBef>
              <a:spcAft>
                <a:spcPct val="3000"/>
              </a:spcAft>
              <a:buClr>
                <a:schemeClr val="accent1"/>
              </a:buClr>
              <a:buSzPct val="80000"/>
            </a:pPr>
            <a:r>
              <a:rPr lang="en-US" sz="1800" smtClean="0">
                <a:solidFill>
                  <a:srgbClr val="4D4D4D"/>
                </a:solidFill>
              </a:rPr>
              <a:t>Blends work &amp; social environments</a:t>
            </a:r>
          </a:p>
          <a:p>
            <a:pPr marL="227013" indent="-227013">
              <a:lnSpc>
                <a:spcPct val="80000"/>
              </a:lnSpc>
              <a:spcBef>
                <a:spcPct val="50000"/>
              </a:spcBef>
              <a:spcAft>
                <a:spcPct val="3000"/>
              </a:spcAft>
              <a:buClr>
                <a:schemeClr val="accent1"/>
              </a:buClr>
              <a:buSzPct val="80000"/>
            </a:pPr>
            <a:r>
              <a:rPr lang="en-US" sz="2000" smtClean="0">
                <a:solidFill>
                  <a:srgbClr val="4D4D4D"/>
                </a:solidFill>
              </a:rPr>
              <a:t>Open Environment</a:t>
            </a:r>
          </a:p>
          <a:p>
            <a:pPr marL="574675" lvl="1" indent="-233363">
              <a:lnSpc>
                <a:spcPct val="80000"/>
              </a:lnSpc>
              <a:spcBef>
                <a:spcPct val="50000"/>
              </a:spcBef>
              <a:spcAft>
                <a:spcPct val="3000"/>
              </a:spcAft>
              <a:buClr>
                <a:schemeClr val="accent1"/>
              </a:buClr>
              <a:buSzPct val="80000"/>
            </a:pPr>
            <a:r>
              <a:rPr lang="en-US" sz="1800" smtClean="0">
                <a:solidFill>
                  <a:srgbClr val="4D4D4D"/>
                </a:solidFill>
              </a:rPr>
              <a:t>Everyone can publish/contribute</a:t>
            </a:r>
          </a:p>
          <a:p>
            <a:pPr marL="227013" indent="-227013">
              <a:lnSpc>
                <a:spcPct val="80000"/>
              </a:lnSpc>
              <a:spcBef>
                <a:spcPct val="50000"/>
              </a:spcBef>
              <a:spcAft>
                <a:spcPct val="3000"/>
              </a:spcAft>
              <a:buClr>
                <a:schemeClr val="accent1"/>
              </a:buClr>
              <a:buSzPct val="80000"/>
            </a:pPr>
            <a:r>
              <a:rPr lang="en-US" sz="2000" smtClean="0">
                <a:solidFill>
                  <a:srgbClr val="4D4D4D"/>
                </a:solidFill>
              </a:rPr>
              <a:t>Rich Experience</a:t>
            </a:r>
          </a:p>
          <a:p>
            <a:pPr marL="574675" lvl="1" indent="-233363">
              <a:lnSpc>
                <a:spcPct val="80000"/>
              </a:lnSpc>
              <a:spcBef>
                <a:spcPct val="50000"/>
              </a:spcBef>
              <a:spcAft>
                <a:spcPct val="3000"/>
              </a:spcAft>
              <a:buClr>
                <a:schemeClr val="accent1"/>
              </a:buClr>
              <a:buSzPct val="80000"/>
            </a:pPr>
            <a:r>
              <a:rPr lang="en-US" sz="1800" smtClean="0">
                <a:solidFill>
                  <a:srgbClr val="4D4D4D"/>
                </a:solidFill>
              </a:rPr>
              <a:t>Complex activities behind interface</a:t>
            </a:r>
          </a:p>
          <a:p>
            <a:pPr marL="227013" indent="-227013">
              <a:lnSpc>
                <a:spcPct val="80000"/>
              </a:lnSpc>
              <a:spcBef>
                <a:spcPct val="50000"/>
              </a:spcBef>
              <a:spcAft>
                <a:spcPct val="3000"/>
              </a:spcAft>
              <a:buClr>
                <a:schemeClr val="accent1"/>
              </a:buClr>
              <a:buSzPct val="80000"/>
            </a:pPr>
            <a:r>
              <a:rPr lang="en-US" sz="2000" smtClean="0">
                <a:solidFill>
                  <a:srgbClr val="4D4D4D"/>
                </a:solidFill>
              </a:rPr>
              <a:t>Web 2.0 Creates:</a:t>
            </a:r>
          </a:p>
          <a:p>
            <a:pPr marL="574675" lvl="1" indent="-233363">
              <a:lnSpc>
                <a:spcPct val="80000"/>
              </a:lnSpc>
              <a:spcBef>
                <a:spcPct val="50000"/>
              </a:spcBef>
              <a:spcAft>
                <a:spcPct val="3000"/>
              </a:spcAft>
              <a:buClr>
                <a:schemeClr val="accent1"/>
              </a:buClr>
              <a:buSzPct val="80000"/>
            </a:pPr>
            <a:r>
              <a:rPr lang="en-US" sz="1800" smtClean="0">
                <a:solidFill>
                  <a:srgbClr val="4D4D4D"/>
                </a:solidFill>
              </a:rPr>
              <a:t>More avenues for data leakage</a:t>
            </a:r>
          </a:p>
          <a:p>
            <a:pPr marL="574675" lvl="1" indent="-233363">
              <a:lnSpc>
                <a:spcPct val="80000"/>
              </a:lnSpc>
              <a:spcBef>
                <a:spcPct val="50000"/>
              </a:spcBef>
              <a:spcAft>
                <a:spcPct val="3000"/>
              </a:spcAft>
              <a:buClr>
                <a:schemeClr val="accent1"/>
              </a:buClr>
              <a:buSzPct val="80000"/>
            </a:pPr>
            <a:r>
              <a:rPr lang="en-US" sz="1800" smtClean="0">
                <a:solidFill>
                  <a:srgbClr val="4D4D4D"/>
                </a:solidFill>
              </a:rPr>
              <a:t>More surface areas for attacks</a:t>
            </a:r>
          </a:p>
          <a:p>
            <a:pPr marL="574675" lvl="1" indent="-233363">
              <a:lnSpc>
                <a:spcPct val="80000"/>
              </a:lnSpc>
              <a:spcBef>
                <a:spcPct val="50000"/>
              </a:spcBef>
              <a:spcAft>
                <a:spcPct val="3000"/>
              </a:spcAft>
              <a:buClr>
                <a:schemeClr val="accent1"/>
              </a:buClr>
              <a:buSzPct val="80000"/>
            </a:pPr>
            <a:r>
              <a:rPr lang="en-US" sz="1800" smtClean="0">
                <a:solidFill>
                  <a:srgbClr val="4D4D4D"/>
                </a:solidFill>
              </a:rPr>
              <a:t>Greater transparency for attackers</a:t>
            </a:r>
          </a:p>
          <a:p>
            <a:pPr marL="574675" lvl="1" indent="-233363">
              <a:lnSpc>
                <a:spcPct val="80000"/>
              </a:lnSpc>
              <a:spcBef>
                <a:spcPct val="50000"/>
              </a:spcBef>
              <a:spcAft>
                <a:spcPct val="3000"/>
              </a:spcAft>
              <a:buClr>
                <a:schemeClr val="accent1"/>
              </a:buClr>
              <a:buSzPct val="80000"/>
            </a:pPr>
            <a:r>
              <a:rPr lang="en-US" sz="1800" smtClean="0">
                <a:solidFill>
                  <a:srgbClr val="4D4D4D"/>
                </a:solidFill>
              </a:rPr>
              <a:t>Complicated trust scenarios</a:t>
            </a:r>
          </a:p>
          <a:p>
            <a:pPr marL="574675" lvl="1" indent="-233363">
              <a:lnSpc>
                <a:spcPct val="80000"/>
              </a:lnSpc>
              <a:spcBef>
                <a:spcPct val="50000"/>
              </a:spcBef>
              <a:spcAft>
                <a:spcPct val="3000"/>
              </a:spcAft>
              <a:buClr>
                <a:schemeClr val="accent1"/>
              </a:buClr>
              <a:buSzPct val="80000"/>
            </a:pPr>
            <a:r>
              <a:rPr lang="en-US" sz="1800" smtClean="0">
                <a:solidFill>
                  <a:srgbClr val="4D4D4D"/>
                </a:solidFill>
              </a:rPr>
              <a:t>Erosion of traditional boundaries</a:t>
            </a:r>
          </a:p>
        </p:txBody>
      </p:sp>
      <p:pic>
        <p:nvPicPr>
          <p:cNvPr id="155652" name="Picture 4" descr="c_intersection.jpg"/>
          <p:cNvPicPr>
            <a:picLocks noChangeAspect="1" noChangeArrowheads="1"/>
          </p:cNvPicPr>
          <p:nvPr/>
        </p:nvPicPr>
        <p:blipFill>
          <a:blip r:embed="rId3"/>
          <a:srcRect/>
          <a:stretch>
            <a:fillRect/>
          </a:stretch>
        </p:blipFill>
        <p:spPr bwMode="auto">
          <a:xfrm>
            <a:off x="5133975" y="3867150"/>
            <a:ext cx="2120900" cy="1682750"/>
          </a:xfrm>
          <a:prstGeom prst="rect">
            <a:avLst/>
          </a:prstGeom>
          <a:noFill/>
          <a:ln w="9525">
            <a:solidFill>
              <a:srgbClr val="808080"/>
            </a:solidFill>
            <a:miter lim="800000"/>
            <a:headEnd/>
            <a:tailEnd/>
          </a:ln>
          <a:effectLst>
            <a:outerShdw dist="107763" dir="2700000" algn="ctr" rotWithShape="0">
              <a:srgbClr val="808080">
                <a:alpha val="50000"/>
              </a:srgbClr>
            </a:outerShdw>
          </a:effectLst>
        </p:spPr>
      </p:pic>
      <p:pic>
        <p:nvPicPr>
          <p:cNvPr id="155653" name="Picture 5" descr="24_7_250"/>
          <p:cNvPicPr>
            <a:picLocks noChangeAspect="1" noChangeArrowheads="1"/>
          </p:cNvPicPr>
          <p:nvPr/>
        </p:nvPicPr>
        <p:blipFill>
          <a:blip r:embed="rId4"/>
          <a:srcRect/>
          <a:stretch>
            <a:fillRect/>
          </a:stretch>
        </p:blipFill>
        <p:spPr bwMode="auto">
          <a:xfrm>
            <a:off x="5153025" y="1082675"/>
            <a:ext cx="2085975" cy="2460625"/>
          </a:xfrm>
          <a:prstGeom prst="rect">
            <a:avLst/>
          </a:prstGeom>
          <a:noFill/>
          <a:ln w="9525">
            <a:solidFill>
              <a:srgbClr val="969696"/>
            </a:solidFill>
            <a:miter lim="800000"/>
            <a:headEnd/>
            <a:tailEnd/>
          </a:ln>
          <a:effectLst>
            <a:outerShdw dist="107763" dir="2700000" algn="ctr" rotWithShape="0">
              <a:srgbClr val="808080">
                <a:alpha val="50000"/>
              </a:srgbClr>
            </a:outerShdw>
          </a:effectLst>
        </p:spPr>
      </p:pic>
      <p:pic>
        <p:nvPicPr>
          <p:cNvPr id="155654" name="Picture 6" descr="The Casle ruins.jpg"/>
          <p:cNvPicPr>
            <a:picLocks noChangeAspect="1" noChangeArrowheads="1"/>
          </p:cNvPicPr>
          <p:nvPr/>
        </p:nvPicPr>
        <p:blipFill>
          <a:blip r:embed="rId5"/>
          <a:srcRect/>
          <a:stretch>
            <a:fillRect/>
          </a:stretch>
        </p:blipFill>
        <p:spPr bwMode="auto">
          <a:xfrm>
            <a:off x="1533525" y="5608638"/>
            <a:ext cx="1116013" cy="754062"/>
          </a:xfrm>
          <a:prstGeom prst="rect">
            <a:avLst/>
          </a:prstGeom>
          <a:noFill/>
          <a:ln w="9525">
            <a:solidFill>
              <a:srgbClr val="808080"/>
            </a:solidFill>
            <a:miter lim="800000"/>
            <a:headEnd/>
            <a:tailEnd/>
          </a:ln>
          <a:effectLst>
            <a:outerShdw dist="107763" dir="2700000" algn="ctr" rotWithShape="0">
              <a:srgbClr val="808080">
                <a:alpha val="50000"/>
              </a:srgbClr>
            </a:outerShdw>
          </a:effectLst>
        </p:spPr>
      </p:pic>
      <p:sp>
        <p:nvSpPr>
          <p:cNvPr id="52230" name="Text Box 7"/>
          <p:cNvSpPr txBox="1">
            <a:spLocks noChangeArrowheads="1"/>
          </p:cNvSpPr>
          <p:nvPr/>
        </p:nvSpPr>
        <p:spPr bwMode="auto">
          <a:xfrm>
            <a:off x="2725738" y="5702300"/>
            <a:ext cx="2165350" cy="641350"/>
          </a:xfrm>
          <a:prstGeom prst="rect">
            <a:avLst/>
          </a:prstGeom>
          <a:noFill/>
          <a:ln w="9525">
            <a:noFill/>
            <a:miter lim="800000"/>
            <a:headEnd/>
            <a:tailEnd/>
          </a:ln>
        </p:spPr>
        <p:txBody>
          <a:bodyPr wrap="none">
            <a:spAutoFit/>
          </a:bodyPr>
          <a:lstStyle/>
          <a:p>
            <a:r>
              <a:rPr lang="en-US" sz="1800" i="1">
                <a:solidFill>
                  <a:srgbClr val="A90B43"/>
                </a:solidFill>
              </a:rPr>
              <a:t>Traditional security </a:t>
            </a:r>
          </a:p>
          <a:p>
            <a:r>
              <a:rPr lang="en-US" sz="1800" i="1">
                <a:solidFill>
                  <a:srgbClr val="A90B43"/>
                </a:solidFill>
              </a:rPr>
              <a:t>castle walls erode</a:t>
            </a:r>
          </a:p>
        </p:txBody>
      </p:sp>
    </p:spTree>
  </p:cSld>
  <p:clrMapOvr>
    <a:masterClrMapping/>
  </p:clrMapOvr>
  <p:transition spd="med">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idx="4294967295"/>
          </p:nvPr>
        </p:nvSpPr>
        <p:spPr>
          <a:xfrm>
            <a:off x="457200" y="0"/>
            <a:ext cx="8686800" cy="838200"/>
          </a:xfrm>
        </p:spPr>
        <p:txBody>
          <a:bodyPr/>
          <a:lstStyle/>
          <a:p>
            <a:pPr algn="l"/>
            <a:r>
              <a:rPr lang="en-US" smtClean="0"/>
              <a:t>Your Web 2.0 Security Profile</a:t>
            </a:r>
          </a:p>
        </p:txBody>
      </p:sp>
      <p:sp>
        <p:nvSpPr>
          <p:cNvPr id="54274" name="Rectangle 3"/>
          <p:cNvSpPr>
            <a:spLocks noGrp="1" noChangeArrowheads="1"/>
          </p:cNvSpPr>
          <p:nvPr>
            <p:ph type="body" idx="4294967295"/>
          </p:nvPr>
        </p:nvSpPr>
        <p:spPr>
          <a:xfrm>
            <a:off x="762000" y="1066800"/>
            <a:ext cx="8382000" cy="4572000"/>
          </a:xfrm>
        </p:spPr>
        <p:txBody>
          <a:bodyPr/>
          <a:lstStyle/>
          <a:p>
            <a:pPr marL="227013" indent="-227013">
              <a:lnSpc>
                <a:spcPct val="80000"/>
              </a:lnSpc>
              <a:spcBef>
                <a:spcPct val="50000"/>
              </a:spcBef>
              <a:spcAft>
                <a:spcPct val="3000"/>
              </a:spcAft>
              <a:buClr>
                <a:schemeClr val="accent1"/>
              </a:buClr>
              <a:buSzPct val="80000"/>
            </a:pPr>
            <a:r>
              <a:rPr lang="en-US" sz="2000" smtClean="0">
                <a:solidFill>
                  <a:srgbClr val="4D4D4D"/>
                </a:solidFill>
              </a:rPr>
              <a:t>Public website:</a:t>
            </a:r>
          </a:p>
          <a:p>
            <a:pPr marL="574675" lvl="1" indent="-233363">
              <a:lnSpc>
                <a:spcPct val="80000"/>
              </a:lnSpc>
              <a:spcBef>
                <a:spcPct val="50000"/>
              </a:spcBef>
              <a:spcAft>
                <a:spcPct val="3000"/>
              </a:spcAft>
              <a:buClr>
                <a:schemeClr val="accent1"/>
              </a:buClr>
              <a:buSzPct val="80000"/>
            </a:pPr>
            <a:r>
              <a:rPr lang="en-US" sz="1800" smtClean="0">
                <a:solidFill>
                  <a:srgbClr val="4D4D4D"/>
                </a:solidFill>
              </a:rPr>
              <a:t>Host for injection pointer (MMC) to a malware server </a:t>
            </a:r>
          </a:p>
          <a:p>
            <a:pPr marL="574675" lvl="1" indent="-233363">
              <a:lnSpc>
                <a:spcPct val="80000"/>
              </a:lnSpc>
              <a:spcBef>
                <a:spcPct val="50000"/>
              </a:spcBef>
              <a:spcAft>
                <a:spcPct val="3000"/>
              </a:spcAft>
              <a:buClr>
                <a:schemeClr val="accent1"/>
              </a:buClr>
              <a:buSzPct val="80000"/>
            </a:pPr>
            <a:r>
              <a:rPr lang="en-US" sz="1800" smtClean="0">
                <a:solidFill>
                  <a:srgbClr val="4D4D4D"/>
                </a:solidFill>
              </a:rPr>
              <a:t>Malware payload server</a:t>
            </a:r>
          </a:p>
          <a:p>
            <a:pPr marL="574675" lvl="1" indent="-233363">
              <a:lnSpc>
                <a:spcPct val="80000"/>
              </a:lnSpc>
              <a:spcBef>
                <a:spcPct val="50000"/>
              </a:spcBef>
              <a:spcAft>
                <a:spcPct val="3000"/>
              </a:spcAft>
              <a:buClr>
                <a:schemeClr val="accent1"/>
              </a:buClr>
              <a:buSzPct val="80000"/>
            </a:pPr>
            <a:r>
              <a:rPr lang="en-US" sz="1800" smtClean="0">
                <a:solidFill>
                  <a:srgbClr val="4D4D4D"/>
                </a:solidFill>
              </a:rPr>
              <a:t>Mask for phishing attacks</a:t>
            </a:r>
          </a:p>
          <a:p>
            <a:pPr marL="227013" indent="-227013">
              <a:lnSpc>
                <a:spcPct val="80000"/>
              </a:lnSpc>
              <a:spcBef>
                <a:spcPct val="50000"/>
              </a:spcBef>
              <a:spcAft>
                <a:spcPct val="3000"/>
              </a:spcAft>
              <a:buClr>
                <a:schemeClr val="accent1"/>
              </a:buClr>
              <a:buSzPct val="80000"/>
            </a:pPr>
            <a:r>
              <a:rPr lang="en-US" sz="2000" smtClean="0">
                <a:solidFill>
                  <a:srgbClr val="4D4D4D"/>
                </a:solidFill>
              </a:rPr>
              <a:t>Private network:</a:t>
            </a:r>
          </a:p>
          <a:p>
            <a:pPr marL="574675" lvl="1" indent="-233363">
              <a:lnSpc>
                <a:spcPct val="80000"/>
              </a:lnSpc>
              <a:spcBef>
                <a:spcPct val="50000"/>
              </a:spcBef>
              <a:spcAft>
                <a:spcPct val="3000"/>
              </a:spcAft>
              <a:buClr>
                <a:schemeClr val="accent1"/>
              </a:buClr>
              <a:buSzPct val="80000"/>
            </a:pPr>
            <a:r>
              <a:rPr lang="en-US" sz="1800" smtClean="0">
                <a:solidFill>
                  <a:srgbClr val="4D4D4D"/>
                </a:solidFill>
              </a:rPr>
              <a:t>Botnet infection for outbound attacks (SPAM, DoS, etc.)</a:t>
            </a:r>
          </a:p>
          <a:p>
            <a:pPr marL="574675" lvl="1" indent="-233363">
              <a:lnSpc>
                <a:spcPct val="80000"/>
              </a:lnSpc>
              <a:spcBef>
                <a:spcPct val="50000"/>
              </a:spcBef>
              <a:spcAft>
                <a:spcPct val="3000"/>
              </a:spcAft>
              <a:buClr>
                <a:schemeClr val="accent1"/>
              </a:buClr>
              <a:buSzPct val="80000"/>
            </a:pPr>
            <a:r>
              <a:rPr lang="en-US" sz="1800" smtClean="0">
                <a:solidFill>
                  <a:srgbClr val="4D4D4D"/>
                </a:solidFill>
              </a:rPr>
              <a:t>Source of identity information (CRM, HR, Credit Cards, etc.)</a:t>
            </a:r>
          </a:p>
          <a:p>
            <a:pPr marL="574675" lvl="1" indent="-233363">
              <a:lnSpc>
                <a:spcPct val="80000"/>
              </a:lnSpc>
              <a:spcBef>
                <a:spcPct val="50000"/>
              </a:spcBef>
              <a:spcAft>
                <a:spcPct val="3000"/>
              </a:spcAft>
              <a:buClr>
                <a:schemeClr val="accent1"/>
              </a:buClr>
              <a:buSzPct val="80000"/>
            </a:pPr>
            <a:r>
              <a:rPr lang="en-US" sz="1800" smtClean="0">
                <a:solidFill>
                  <a:srgbClr val="4D4D4D"/>
                </a:solidFill>
              </a:rPr>
              <a:t>Exposed to other networks (partners, services)</a:t>
            </a:r>
          </a:p>
          <a:p>
            <a:pPr marL="227013" indent="-227013">
              <a:lnSpc>
                <a:spcPct val="80000"/>
              </a:lnSpc>
              <a:spcBef>
                <a:spcPct val="50000"/>
              </a:spcBef>
              <a:spcAft>
                <a:spcPct val="3000"/>
              </a:spcAft>
              <a:buClr>
                <a:schemeClr val="accent1"/>
              </a:buClr>
              <a:buSzPct val="80000"/>
            </a:pPr>
            <a:r>
              <a:rPr lang="en-US" sz="2000" smtClean="0">
                <a:solidFill>
                  <a:srgbClr val="4D4D4D"/>
                </a:solidFill>
              </a:rPr>
              <a:t>Remote clients:</a:t>
            </a:r>
          </a:p>
          <a:p>
            <a:pPr marL="574675" lvl="1" indent="-233363">
              <a:lnSpc>
                <a:spcPct val="80000"/>
              </a:lnSpc>
              <a:spcBef>
                <a:spcPct val="50000"/>
              </a:spcBef>
              <a:spcAft>
                <a:spcPct val="3000"/>
              </a:spcAft>
              <a:buClr>
                <a:schemeClr val="accent1"/>
              </a:buClr>
              <a:buSzPct val="80000"/>
            </a:pPr>
            <a:r>
              <a:rPr lang="en-US" sz="1800" smtClean="0">
                <a:solidFill>
                  <a:srgbClr val="4D4D4D"/>
                </a:solidFill>
              </a:rPr>
              <a:t>Web access via networks you do not control</a:t>
            </a:r>
          </a:p>
          <a:p>
            <a:pPr marL="574675" lvl="1" indent="-233363">
              <a:lnSpc>
                <a:spcPct val="80000"/>
              </a:lnSpc>
              <a:spcBef>
                <a:spcPct val="50000"/>
              </a:spcBef>
              <a:spcAft>
                <a:spcPct val="3000"/>
              </a:spcAft>
              <a:buClr>
                <a:schemeClr val="accent1"/>
              </a:buClr>
              <a:buSzPct val="80000"/>
            </a:pPr>
            <a:r>
              <a:rPr lang="en-US" sz="1800" smtClean="0">
                <a:solidFill>
                  <a:srgbClr val="4D4D4D"/>
                </a:solidFill>
              </a:rPr>
              <a:t>Undefended except for laptop security tools (AV, PFW)</a:t>
            </a:r>
          </a:p>
          <a:p>
            <a:pPr marL="574675" lvl="1" indent="-233363">
              <a:lnSpc>
                <a:spcPct val="80000"/>
              </a:lnSpc>
              <a:spcBef>
                <a:spcPct val="50000"/>
              </a:spcBef>
              <a:spcAft>
                <a:spcPct val="3000"/>
              </a:spcAft>
              <a:buClr>
                <a:schemeClr val="accent1"/>
              </a:buClr>
              <a:buSzPct val="80000"/>
            </a:pPr>
            <a:r>
              <a:rPr lang="en-US" sz="1800" smtClean="0">
                <a:solidFill>
                  <a:srgbClr val="4D4D4D"/>
                </a:solidFill>
              </a:rPr>
              <a:t>Laptops often stolen for identity lists (consultants, auditors, etc.) </a:t>
            </a:r>
          </a:p>
          <a:p>
            <a:pPr marL="574675" lvl="1" indent="-233363">
              <a:lnSpc>
                <a:spcPct val="80000"/>
              </a:lnSpc>
              <a:spcBef>
                <a:spcPct val="50000"/>
              </a:spcBef>
              <a:spcAft>
                <a:spcPct val="3000"/>
              </a:spcAft>
              <a:buClr>
                <a:schemeClr val="accent1"/>
              </a:buClr>
              <a:buSzPct val="80000"/>
            </a:pPr>
            <a:r>
              <a:rPr lang="en-US" sz="1800" smtClean="0">
                <a:solidFill>
                  <a:srgbClr val="4D4D4D"/>
                </a:solidFill>
              </a:rPr>
              <a:t>Rarely limit web content access (URL filtering)</a:t>
            </a:r>
          </a:p>
        </p:txBody>
      </p:sp>
      <p:pic>
        <p:nvPicPr>
          <p:cNvPr id="54275" name="Picture 4" descr="dell_laptop_0_0.jpg"/>
          <p:cNvPicPr>
            <a:picLocks noChangeAspect="1" noChangeArrowheads="1"/>
          </p:cNvPicPr>
          <p:nvPr/>
        </p:nvPicPr>
        <p:blipFill>
          <a:blip r:embed="rId3">
            <a:clrChange>
              <a:clrFrom>
                <a:srgbClr val="FCFCFC"/>
              </a:clrFrom>
              <a:clrTo>
                <a:srgbClr val="FCFCFC">
                  <a:alpha val="0"/>
                </a:srgbClr>
              </a:clrTo>
            </a:clrChange>
          </a:blip>
          <a:srcRect/>
          <a:stretch>
            <a:fillRect/>
          </a:stretch>
        </p:blipFill>
        <p:spPr bwMode="auto">
          <a:xfrm>
            <a:off x="223838" y="5227638"/>
            <a:ext cx="1304925" cy="1109662"/>
          </a:xfrm>
          <a:prstGeom prst="rect">
            <a:avLst/>
          </a:prstGeom>
          <a:noFill/>
          <a:ln w="9525">
            <a:noFill/>
            <a:miter lim="800000"/>
            <a:headEnd/>
            <a:tailEnd/>
          </a:ln>
        </p:spPr>
      </p:pic>
      <p:pic>
        <p:nvPicPr>
          <p:cNvPr id="54276" name="Picture 5" descr="syringe2.gif"/>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144463" y="1546225"/>
            <a:ext cx="936625" cy="925513"/>
          </a:xfrm>
          <a:prstGeom prst="rect">
            <a:avLst/>
          </a:prstGeom>
          <a:noFill/>
          <a:ln w="9525">
            <a:noFill/>
            <a:miter lim="800000"/>
            <a:headEnd/>
            <a:tailEnd/>
          </a:ln>
        </p:spPr>
      </p:pic>
      <p:pic>
        <p:nvPicPr>
          <p:cNvPr id="157702" name="Picture 6" descr="4.png"/>
          <p:cNvPicPr>
            <a:picLocks noChangeAspect="1" noChangeArrowheads="1"/>
          </p:cNvPicPr>
          <p:nvPr/>
        </p:nvPicPr>
        <p:blipFill>
          <a:blip r:embed="rId5"/>
          <a:srcRect/>
          <a:stretch>
            <a:fillRect/>
          </a:stretch>
        </p:blipFill>
        <p:spPr bwMode="auto">
          <a:xfrm>
            <a:off x="4527550" y="1939925"/>
            <a:ext cx="1282700" cy="962025"/>
          </a:xfrm>
          <a:prstGeom prst="rect">
            <a:avLst/>
          </a:prstGeom>
          <a:noFill/>
          <a:ln w="9525">
            <a:solidFill>
              <a:srgbClr val="808080"/>
            </a:solidFill>
            <a:miter lim="800000"/>
            <a:headEnd/>
            <a:tailEnd/>
          </a:ln>
          <a:effectLst>
            <a:outerShdw dist="107763" dir="2700000" algn="ctr" rotWithShape="0">
              <a:srgbClr val="808080">
                <a:alpha val="50000"/>
              </a:srgbClr>
            </a:outerShdw>
          </a:effectLst>
        </p:spPr>
      </p:pic>
      <p:pic>
        <p:nvPicPr>
          <p:cNvPr id="54278" name="Picture 7" descr="closed_pad_lock.png"/>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7477125" y="134938"/>
            <a:ext cx="1333500" cy="1524000"/>
          </a:xfrm>
          <a:prstGeom prst="rect">
            <a:avLst/>
          </a:prstGeom>
          <a:noFill/>
          <a:ln w="9525">
            <a:noFill/>
            <a:miter lim="800000"/>
            <a:headEnd/>
            <a:tailEnd/>
          </a:ln>
        </p:spPr>
      </p:pic>
      <p:sp>
        <p:nvSpPr>
          <p:cNvPr id="54279" name="Text Box 8"/>
          <p:cNvSpPr txBox="1">
            <a:spLocks noChangeArrowheads="1"/>
          </p:cNvSpPr>
          <p:nvPr/>
        </p:nvSpPr>
        <p:spPr bwMode="auto">
          <a:xfrm>
            <a:off x="838200" y="838200"/>
            <a:ext cx="1476375" cy="304800"/>
          </a:xfrm>
          <a:prstGeom prst="rect">
            <a:avLst/>
          </a:prstGeom>
          <a:noFill/>
          <a:ln w="9525">
            <a:noFill/>
            <a:miter lim="800000"/>
            <a:headEnd/>
            <a:tailEnd/>
          </a:ln>
        </p:spPr>
        <p:txBody>
          <a:bodyPr wrap="none">
            <a:spAutoFit/>
          </a:bodyPr>
          <a:lstStyle/>
          <a:p>
            <a:r>
              <a:rPr lang="en-US" sz="1400"/>
              <a:t>Exposure Points</a:t>
            </a:r>
          </a:p>
        </p:txBody>
      </p:sp>
    </p:spTree>
  </p:cSld>
  <p:clrMapOvr>
    <a:masterClrMapping/>
  </p:clrMapOvr>
  <p:transition spd="med">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idx="4294967295"/>
          </p:nvPr>
        </p:nvSpPr>
        <p:spPr>
          <a:xfrm>
            <a:off x="457200" y="0"/>
            <a:ext cx="8686800" cy="838200"/>
          </a:xfrm>
        </p:spPr>
        <p:txBody>
          <a:bodyPr/>
          <a:lstStyle/>
          <a:p>
            <a:pPr algn="l"/>
            <a:r>
              <a:rPr lang="en-US" smtClean="0"/>
              <a:t>Your Web 2.0 Business Profile</a:t>
            </a:r>
          </a:p>
        </p:txBody>
      </p:sp>
      <p:sp>
        <p:nvSpPr>
          <p:cNvPr id="56322" name="Rectangle 3"/>
          <p:cNvSpPr>
            <a:spLocks noGrp="1" noChangeArrowheads="1"/>
          </p:cNvSpPr>
          <p:nvPr>
            <p:ph type="body" idx="4294967295"/>
          </p:nvPr>
        </p:nvSpPr>
        <p:spPr>
          <a:xfrm>
            <a:off x="381000" y="1066800"/>
            <a:ext cx="7793038" cy="4572000"/>
          </a:xfrm>
        </p:spPr>
        <p:txBody>
          <a:bodyPr/>
          <a:lstStyle/>
          <a:p>
            <a:pPr marL="227013" indent="-227013">
              <a:lnSpc>
                <a:spcPct val="90000"/>
              </a:lnSpc>
              <a:spcBef>
                <a:spcPct val="50000"/>
              </a:spcBef>
              <a:spcAft>
                <a:spcPct val="3000"/>
              </a:spcAft>
              <a:buClr>
                <a:schemeClr val="accent1"/>
              </a:buClr>
              <a:buSzPct val="80000"/>
            </a:pPr>
            <a:r>
              <a:rPr lang="en-US" sz="1800" smtClean="0">
                <a:solidFill>
                  <a:srgbClr val="4D4D4D"/>
                </a:solidFill>
              </a:rPr>
              <a:t>Application Agility:</a:t>
            </a:r>
          </a:p>
          <a:p>
            <a:pPr marL="574675" lvl="1" indent="-233363">
              <a:lnSpc>
                <a:spcPct val="90000"/>
              </a:lnSpc>
              <a:spcBef>
                <a:spcPct val="50000"/>
              </a:spcBef>
              <a:spcAft>
                <a:spcPct val="3000"/>
              </a:spcAft>
              <a:buClr>
                <a:schemeClr val="accent1"/>
              </a:buClr>
              <a:buSzPct val="80000"/>
            </a:pPr>
            <a:r>
              <a:rPr lang="en-US" sz="1600" smtClean="0">
                <a:solidFill>
                  <a:srgbClr val="4D4D4D"/>
                </a:solidFill>
              </a:rPr>
              <a:t>Leverage SaaS to outsource services/applications</a:t>
            </a:r>
          </a:p>
          <a:p>
            <a:pPr marL="909638" lvl="2" indent="-220663">
              <a:lnSpc>
                <a:spcPct val="90000"/>
              </a:lnSpc>
              <a:spcBef>
                <a:spcPct val="50000"/>
              </a:spcBef>
              <a:spcAft>
                <a:spcPct val="3000"/>
              </a:spcAft>
              <a:buClr>
                <a:schemeClr val="accent1"/>
              </a:buClr>
              <a:buSzPct val="80000"/>
            </a:pPr>
            <a:r>
              <a:rPr lang="en-US" sz="1500" smtClean="0">
                <a:solidFill>
                  <a:srgbClr val="4D4D4D"/>
                </a:solidFill>
              </a:rPr>
              <a:t>Sales Mgmt, Travel, Benefits </a:t>
            </a:r>
          </a:p>
          <a:p>
            <a:pPr marL="574675" lvl="1" indent="-233363">
              <a:lnSpc>
                <a:spcPct val="90000"/>
              </a:lnSpc>
              <a:spcBef>
                <a:spcPct val="50000"/>
              </a:spcBef>
              <a:spcAft>
                <a:spcPct val="3000"/>
              </a:spcAft>
              <a:buClr>
                <a:schemeClr val="accent1"/>
              </a:buClr>
              <a:buSzPct val="80000"/>
            </a:pPr>
            <a:r>
              <a:rPr lang="en-US" sz="1600" smtClean="0">
                <a:solidFill>
                  <a:srgbClr val="4D4D4D"/>
                </a:solidFill>
              </a:rPr>
              <a:t>Leverage web-based applications across WAN</a:t>
            </a:r>
          </a:p>
          <a:p>
            <a:pPr marL="909638" lvl="2" indent="-220663">
              <a:lnSpc>
                <a:spcPct val="90000"/>
              </a:lnSpc>
              <a:spcBef>
                <a:spcPct val="50000"/>
              </a:spcBef>
              <a:spcAft>
                <a:spcPct val="3000"/>
              </a:spcAft>
              <a:buClr>
                <a:schemeClr val="accent1"/>
              </a:buClr>
              <a:buSzPct val="80000"/>
            </a:pPr>
            <a:r>
              <a:rPr lang="en-US" sz="1500" smtClean="0">
                <a:solidFill>
                  <a:srgbClr val="4D4D4D"/>
                </a:solidFill>
              </a:rPr>
              <a:t>ERP, SCM, HR, Payroll, Expenses</a:t>
            </a:r>
          </a:p>
          <a:p>
            <a:pPr marL="227013" indent="-227013">
              <a:lnSpc>
                <a:spcPct val="90000"/>
              </a:lnSpc>
              <a:spcBef>
                <a:spcPct val="50000"/>
              </a:spcBef>
              <a:spcAft>
                <a:spcPct val="3000"/>
              </a:spcAft>
              <a:buClr>
                <a:schemeClr val="accent1"/>
              </a:buClr>
              <a:buSzPct val="80000"/>
            </a:pPr>
            <a:r>
              <a:rPr lang="en-US" sz="1800" smtClean="0">
                <a:solidFill>
                  <a:srgbClr val="4D4D4D"/>
                </a:solidFill>
              </a:rPr>
              <a:t>Increase Collaboration and Productivity:</a:t>
            </a:r>
          </a:p>
          <a:p>
            <a:pPr marL="574675" lvl="1" indent="-233363">
              <a:lnSpc>
                <a:spcPct val="90000"/>
              </a:lnSpc>
              <a:spcBef>
                <a:spcPct val="50000"/>
              </a:spcBef>
              <a:spcAft>
                <a:spcPct val="3000"/>
              </a:spcAft>
              <a:buClr>
                <a:schemeClr val="accent1"/>
              </a:buClr>
              <a:buSzPct val="80000"/>
            </a:pPr>
            <a:r>
              <a:rPr lang="en-US" sz="1600" smtClean="0">
                <a:solidFill>
                  <a:srgbClr val="4D4D4D"/>
                </a:solidFill>
              </a:rPr>
              <a:t>Provide collaborative knowledge tools to employees and business partners </a:t>
            </a:r>
          </a:p>
          <a:p>
            <a:pPr marL="574675" lvl="1" indent="-233363">
              <a:lnSpc>
                <a:spcPct val="90000"/>
              </a:lnSpc>
              <a:spcBef>
                <a:spcPct val="50000"/>
              </a:spcBef>
              <a:spcAft>
                <a:spcPct val="3000"/>
              </a:spcAft>
              <a:buClr>
                <a:schemeClr val="accent1"/>
              </a:buClr>
              <a:buSzPct val="80000"/>
            </a:pPr>
            <a:r>
              <a:rPr lang="en-US" sz="1600" smtClean="0">
                <a:solidFill>
                  <a:srgbClr val="4D4D4D"/>
                </a:solidFill>
              </a:rPr>
              <a:t>Online eLearning with voice, video &amp; streaming media</a:t>
            </a:r>
          </a:p>
          <a:p>
            <a:pPr marL="574675" lvl="1" indent="-233363">
              <a:lnSpc>
                <a:spcPct val="90000"/>
              </a:lnSpc>
              <a:spcBef>
                <a:spcPct val="50000"/>
              </a:spcBef>
              <a:spcAft>
                <a:spcPct val="3000"/>
              </a:spcAft>
              <a:buClr>
                <a:schemeClr val="accent1"/>
              </a:buClr>
              <a:buSzPct val="80000"/>
            </a:pPr>
            <a:r>
              <a:rPr lang="en-US" sz="1600" smtClean="0">
                <a:solidFill>
                  <a:srgbClr val="4D4D4D"/>
                </a:solidFill>
              </a:rPr>
              <a:t>Provide LAN-like office experience “everywhere”</a:t>
            </a:r>
          </a:p>
          <a:p>
            <a:pPr marL="227013" indent="-227013">
              <a:lnSpc>
                <a:spcPct val="90000"/>
              </a:lnSpc>
              <a:spcBef>
                <a:spcPct val="50000"/>
              </a:spcBef>
              <a:spcAft>
                <a:spcPct val="3000"/>
              </a:spcAft>
              <a:buClr>
                <a:schemeClr val="accent1"/>
              </a:buClr>
              <a:buSzPct val="80000"/>
            </a:pPr>
            <a:r>
              <a:rPr lang="en-US" sz="1800" smtClean="0">
                <a:solidFill>
                  <a:srgbClr val="4D4D4D"/>
                </a:solidFill>
              </a:rPr>
              <a:t>Manage Risk:</a:t>
            </a:r>
          </a:p>
          <a:p>
            <a:pPr marL="574675" lvl="1" indent="-233363">
              <a:lnSpc>
                <a:spcPct val="90000"/>
              </a:lnSpc>
              <a:spcBef>
                <a:spcPct val="50000"/>
              </a:spcBef>
              <a:spcAft>
                <a:spcPct val="3000"/>
              </a:spcAft>
              <a:buClr>
                <a:schemeClr val="accent1"/>
              </a:buClr>
              <a:buSzPct val="80000"/>
            </a:pPr>
            <a:r>
              <a:rPr lang="en-US" sz="1600" smtClean="0">
                <a:solidFill>
                  <a:srgbClr val="4D4D4D"/>
                </a:solidFill>
              </a:rPr>
              <a:t>Web security controls need to remove threats and latency at all locations (Data Center, Branch Office, Remote User)</a:t>
            </a:r>
          </a:p>
          <a:p>
            <a:pPr marL="574675" lvl="1" indent="-233363">
              <a:lnSpc>
                <a:spcPct val="90000"/>
              </a:lnSpc>
              <a:spcBef>
                <a:spcPct val="50000"/>
              </a:spcBef>
              <a:spcAft>
                <a:spcPct val="3000"/>
              </a:spcAft>
              <a:buClr>
                <a:schemeClr val="accent1"/>
              </a:buClr>
              <a:buSzPct val="80000"/>
            </a:pPr>
            <a:r>
              <a:rPr lang="en-US" sz="1600" smtClean="0">
                <a:solidFill>
                  <a:srgbClr val="4D4D4D"/>
                </a:solidFill>
              </a:rPr>
              <a:t>Slow Security = No Security</a:t>
            </a:r>
          </a:p>
        </p:txBody>
      </p:sp>
      <p:pic>
        <p:nvPicPr>
          <p:cNvPr id="56323" name="Picture 4" descr="slow.jpg"/>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4221163" y="5470525"/>
            <a:ext cx="1011237" cy="1011238"/>
          </a:xfrm>
          <a:prstGeom prst="rect">
            <a:avLst/>
          </a:prstGeom>
          <a:noFill/>
          <a:ln w="9525">
            <a:noFill/>
            <a:miter lim="800000"/>
            <a:headEnd/>
            <a:tailEnd/>
          </a:ln>
        </p:spPr>
      </p:pic>
      <p:pic>
        <p:nvPicPr>
          <p:cNvPr id="56324" name="Picture 5" descr="open_pad_lock.png"/>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5592763" y="5511800"/>
            <a:ext cx="785812" cy="917575"/>
          </a:xfrm>
          <a:prstGeom prst="rect">
            <a:avLst/>
          </a:prstGeom>
          <a:noFill/>
          <a:ln w="9525">
            <a:noFill/>
            <a:miter lim="800000"/>
            <a:headEnd/>
            <a:tailEnd/>
          </a:ln>
        </p:spPr>
      </p:pic>
      <p:pic>
        <p:nvPicPr>
          <p:cNvPr id="159750" name="Picture 6" descr="web-2.0-concept.jpg"/>
          <p:cNvPicPr>
            <a:picLocks noChangeAspect="1" noChangeArrowheads="1"/>
          </p:cNvPicPr>
          <p:nvPr/>
        </p:nvPicPr>
        <p:blipFill>
          <a:blip r:embed="rId5"/>
          <a:srcRect/>
          <a:stretch>
            <a:fillRect/>
          </a:stretch>
        </p:blipFill>
        <p:spPr bwMode="auto">
          <a:xfrm>
            <a:off x="6170613" y="993775"/>
            <a:ext cx="1870075" cy="2136775"/>
          </a:xfrm>
          <a:prstGeom prst="rect">
            <a:avLst/>
          </a:prstGeom>
          <a:noFill/>
          <a:ln w="9525">
            <a:solidFill>
              <a:srgbClr val="808080"/>
            </a:solidFill>
            <a:miter lim="800000"/>
            <a:headEnd/>
            <a:tailEnd/>
          </a:ln>
          <a:effectLst>
            <a:outerShdw dist="107763" dir="2700000" algn="ctr" rotWithShape="0">
              <a:srgbClr val="808080">
                <a:alpha val="50000"/>
              </a:srgbClr>
            </a:outerShdw>
          </a:effectLst>
        </p:spPr>
      </p:pic>
    </p:spTree>
  </p:cSld>
  <p:clrMapOvr>
    <a:masterClrMapping/>
  </p:clrMapOvr>
  <p:transition spd="med">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idx="4294967295"/>
          </p:nvPr>
        </p:nvSpPr>
        <p:spPr>
          <a:xfrm>
            <a:off x="457200" y="0"/>
            <a:ext cx="8686800" cy="838200"/>
          </a:xfrm>
        </p:spPr>
        <p:txBody>
          <a:bodyPr/>
          <a:lstStyle/>
          <a:p>
            <a:pPr algn="l"/>
            <a:r>
              <a:rPr lang="en-US" smtClean="0"/>
              <a:t>New Role for URL Filtering</a:t>
            </a:r>
          </a:p>
        </p:txBody>
      </p:sp>
      <p:sp>
        <p:nvSpPr>
          <p:cNvPr id="58370" name="Rectangle 3"/>
          <p:cNvSpPr>
            <a:spLocks noGrp="1" noChangeArrowheads="1"/>
          </p:cNvSpPr>
          <p:nvPr>
            <p:ph type="body" idx="4294967295"/>
          </p:nvPr>
        </p:nvSpPr>
        <p:spPr>
          <a:xfrm>
            <a:off x="838200" y="914400"/>
            <a:ext cx="7472363" cy="4800600"/>
          </a:xfrm>
        </p:spPr>
        <p:txBody>
          <a:bodyPr/>
          <a:lstStyle/>
          <a:p>
            <a:pPr marL="227013" indent="-227013">
              <a:spcBef>
                <a:spcPct val="50000"/>
              </a:spcBef>
              <a:spcAft>
                <a:spcPct val="3000"/>
              </a:spcAft>
              <a:buClr>
                <a:schemeClr val="accent1"/>
              </a:buClr>
              <a:buSzPct val="80000"/>
            </a:pPr>
            <a:r>
              <a:rPr lang="en-US" sz="1800" smtClean="0">
                <a:solidFill>
                  <a:srgbClr val="4D4D4D"/>
                </a:solidFill>
              </a:rPr>
              <a:t>Malware source blocking</a:t>
            </a:r>
          </a:p>
          <a:p>
            <a:pPr marL="574675" lvl="1" indent="-233363">
              <a:spcBef>
                <a:spcPct val="50000"/>
              </a:spcBef>
              <a:spcAft>
                <a:spcPct val="3000"/>
              </a:spcAft>
              <a:buClr>
                <a:schemeClr val="accent1"/>
              </a:buClr>
              <a:buSzPct val="80000"/>
            </a:pPr>
            <a:r>
              <a:rPr lang="en-US" sz="1600" smtClean="0">
                <a:solidFill>
                  <a:srgbClr val="4D4D4D"/>
                </a:solidFill>
              </a:rPr>
              <a:t>Collect 24/7 high volume user requests into threat labs</a:t>
            </a:r>
          </a:p>
          <a:p>
            <a:pPr marL="909638" lvl="2" indent="-220663">
              <a:spcBef>
                <a:spcPct val="50000"/>
              </a:spcBef>
              <a:spcAft>
                <a:spcPct val="3000"/>
              </a:spcAft>
              <a:buClr>
                <a:schemeClr val="accent1"/>
              </a:buClr>
              <a:buSzPct val="80000"/>
            </a:pPr>
            <a:r>
              <a:rPr lang="en-US" sz="1400" smtClean="0">
                <a:solidFill>
                  <a:srgbClr val="4D4D4D"/>
                </a:solidFill>
              </a:rPr>
              <a:t>Web 2.0 technologies block web spiders that crawl web for content</a:t>
            </a:r>
          </a:p>
          <a:p>
            <a:pPr marL="909638" lvl="2" indent="-220663">
              <a:spcBef>
                <a:spcPct val="50000"/>
              </a:spcBef>
              <a:spcAft>
                <a:spcPct val="3000"/>
              </a:spcAft>
              <a:buClr>
                <a:schemeClr val="accent1"/>
              </a:buClr>
              <a:buSzPct val="80000"/>
            </a:pPr>
            <a:r>
              <a:rPr lang="en-US" sz="1400" smtClean="0">
                <a:solidFill>
                  <a:srgbClr val="4D4D4D"/>
                </a:solidFill>
              </a:rPr>
              <a:t>User driven methodology replaces web crawlers </a:t>
            </a:r>
          </a:p>
          <a:p>
            <a:pPr marL="574675" lvl="1" indent="-233363">
              <a:spcBef>
                <a:spcPct val="50000"/>
              </a:spcBef>
              <a:spcAft>
                <a:spcPct val="3000"/>
              </a:spcAft>
              <a:buClr>
                <a:schemeClr val="accent1"/>
              </a:buClr>
              <a:buSzPct val="80000"/>
            </a:pPr>
            <a:r>
              <a:rPr lang="en-US" sz="1600" smtClean="0">
                <a:solidFill>
                  <a:srgbClr val="4D4D4D"/>
                </a:solidFill>
              </a:rPr>
              <a:t>Simulate desktop to unwrap attacks (honey clients)</a:t>
            </a:r>
          </a:p>
          <a:p>
            <a:pPr marL="909638" lvl="2" indent="-220663">
              <a:spcBef>
                <a:spcPct val="50000"/>
              </a:spcBef>
              <a:spcAft>
                <a:spcPct val="3000"/>
              </a:spcAft>
              <a:buClr>
                <a:schemeClr val="accent1"/>
              </a:buClr>
              <a:buSzPct val="80000"/>
            </a:pPr>
            <a:r>
              <a:rPr lang="en-US" sz="1400" smtClean="0">
                <a:solidFill>
                  <a:srgbClr val="4D4D4D"/>
                </a:solidFill>
              </a:rPr>
              <a:t>Custom encryption wrappers cloak attacks past gateways</a:t>
            </a:r>
          </a:p>
          <a:p>
            <a:pPr marL="574675" lvl="1" indent="-233363">
              <a:spcBef>
                <a:spcPct val="50000"/>
              </a:spcBef>
              <a:spcAft>
                <a:spcPct val="3000"/>
              </a:spcAft>
              <a:buClr>
                <a:schemeClr val="accent1"/>
              </a:buClr>
              <a:buSzPct val="80000"/>
            </a:pPr>
            <a:r>
              <a:rPr lang="en-US" sz="1600" smtClean="0">
                <a:solidFill>
                  <a:srgbClr val="4D4D4D"/>
                </a:solidFill>
              </a:rPr>
              <a:t>Multi-threat engine analysis &amp; deep content inspection</a:t>
            </a:r>
          </a:p>
          <a:p>
            <a:pPr marL="909638" lvl="2" indent="-220663">
              <a:spcBef>
                <a:spcPct val="50000"/>
              </a:spcBef>
              <a:spcAft>
                <a:spcPct val="3000"/>
              </a:spcAft>
              <a:buClr>
                <a:schemeClr val="accent1"/>
              </a:buClr>
              <a:buSzPct val="80000"/>
            </a:pPr>
            <a:r>
              <a:rPr lang="en-US" sz="1400" smtClean="0">
                <a:solidFill>
                  <a:srgbClr val="4D4D4D"/>
                </a:solidFill>
              </a:rPr>
              <a:t>New proactive detection techniques (genes, skeletons)</a:t>
            </a:r>
          </a:p>
          <a:p>
            <a:pPr marL="574675" lvl="1" indent="-233363">
              <a:spcBef>
                <a:spcPct val="50000"/>
              </a:spcBef>
              <a:spcAft>
                <a:spcPct val="3000"/>
              </a:spcAft>
              <a:buClr>
                <a:schemeClr val="accent1"/>
              </a:buClr>
              <a:buSzPct val="80000"/>
            </a:pPr>
            <a:r>
              <a:rPr lang="en-US" sz="1600" smtClean="0">
                <a:solidFill>
                  <a:srgbClr val="4D4D4D"/>
                </a:solidFill>
              </a:rPr>
              <a:t>Human rater review to avoid over blocking &amp; false positives</a:t>
            </a:r>
          </a:p>
          <a:p>
            <a:pPr marL="909638" lvl="2" indent="-220663">
              <a:spcBef>
                <a:spcPct val="50000"/>
              </a:spcBef>
              <a:spcAft>
                <a:spcPct val="3000"/>
              </a:spcAft>
              <a:buClr>
                <a:schemeClr val="accent1"/>
              </a:buClr>
              <a:buSzPct val="80000"/>
            </a:pPr>
            <a:r>
              <a:rPr lang="en-US" sz="1400" smtClean="0">
                <a:solidFill>
                  <a:srgbClr val="4D4D4D"/>
                </a:solidFill>
              </a:rPr>
              <a:t>Attack pointers in popular websites do not need blocking</a:t>
            </a:r>
          </a:p>
          <a:p>
            <a:pPr marL="909638" lvl="2" indent="-220663">
              <a:spcBef>
                <a:spcPct val="50000"/>
              </a:spcBef>
              <a:spcAft>
                <a:spcPct val="3000"/>
              </a:spcAft>
              <a:buClr>
                <a:schemeClr val="accent1"/>
              </a:buClr>
              <a:buSzPct val="80000"/>
            </a:pPr>
            <a:r>
              <a:rPr lang="en-US" sz="1400" smtClean="0">
                <a:solidFill>
                  <a:srgbClr val="4D4D4D"/>
                </a:solidFill>
              </a:rPr>
              <a:t>Block malware sources, not the widespread deployed pointers</a:t>
            </a:r>
          </a:p>
          <a:p>
            <a:pPr marL="574675" lvl="1" indent="-233363">
              <a:spcBef>
                <a:spcPct val="50000"/>
              </a:spcBef>
              <a:spcAft>
                <a:spcPct val="3000"/>
              </a:spcAft>
              <a:buClr>
                <a:schemeClr val="accent1"/>
              </a:buClr>
              <a:buSzPct val="80000"/>
            </a:pPr>
            <a:r>
              <a:rPr lang="en-US" sz="1600" smtClean="0">
                <a:solidFill>
                  <a:srgbClr val="4D4D4D"/>
                </a:solidFill>
              </a:rPr>
              <a:t>Immediate update to URL database</a:t>
            </a:r>
          </a:p>
          <a:p>
            <a:pPr marL="227013" indent="-227013">
              <a:spcBef>
                <a:spcPct val="50000"/>
              </a:spcBef>
              <a:spcAft>
                <a:spcPct val="3000"/>
              </a:spcAft>
              <a:buClr>
                <a:schemeClr val="accent1"/>
              </a:buClr>
              <a:buSzPct val="80000"/>
            </a:pPr>
            <a:r>
              <a:rPr lang="en-US" sz="1800" smtClean="0">
                <a:solidFill>
                  <a:srgbClr val="4D4D4D"/>
                </a:solidFill>
              </a:rPr>
              <a:t>Real-time rating service to reduce “unrated” sites</a:t>
            </a:r>
          </a:p>
          <a:p>
            <a:pPr marL="574675" lvl="1" indent="-233363">
              <a:spcBef>
                <a:spcPct val="50000"/>
              </a:spcBef>
              <a:spcAft>
                <a:spcPct val="3000"/>
              </a:spcAft>
              <a:buClr>
                <a:schemeClr val="accent1"/>
              </a:buClr>
              <a:buSzPct val="80000"/>
            </a:pPr>
            <a:r>
              <a:rPr lang="en-US" sz="1600" smtClean="0">
                <a:solidFill>
                  <a:srgbClr val="4D4D4D"/>
                </a:solidFill>
              </a:rPr>
              <a:t>Common policy to allow unrated sites, reduces help desk calls</a:t>
            </a:r>
          </a:p>
          <a:p>
            <a:pPr marL="574675" lvl="1" indent="-233363">
              <a:spcBef>
                <a:spcPct val="50000"/>
              </a:spcBef>
              <a:spcAft>
                <a:spcPct val="3000"/>
              </a:spcAft>
              <a:buClr>
                <a:schemeClr val="accent1"/>
              </a:buClr>
              <a:buSzPct val="80000"/>
            </a:pPr>
            <a:r>
              <a:rPr lang="en-US" sz="1600" smtClean="0">
                <a:solidFill>
                  <a:srgbClr val="4D4D4D"/>
                </a:solidFill>
              </a:rPr>
              <a:t>Translation sites, Image Searches, Cached Content, etc.</a:t>
            </a:r>
          </a:p>
        </p:txBody>
      </p:sp>
      <p:pic>
        <p:nvPicPr>
          <p:cNvPr id="58371" name="Picture 4" descr="virus.png"/>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6692900" y="103188"/>
            <a:ext cx="1636713" cy="1400175"/>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ChangeArrowheads="1"/>
          </p:cNvSpPr>
          <p:nvPr>
            <p:ph type="title" idx="4294967295"/>
          </p:nvPr>
        </p:nvSpPr>
        <p:spPr>
          <a:xfrm>
            <a:off x="457200" y="0"/>
            <a:ext cx="8686800" cy="838200"/>
          </a:xfrm>
        </p:spPr>
        <p:txBody>
          <a:bodyPr/>
          <a:lstStyle/>
          <a:p>
            <a:pPr algn="l"/>
            <a:r>
              <a:rPr lang="en-US" smtClean="0"/>
              <a:t>Threat Detection Role Changes</a:t>
            </a:r>
          </a:p>
        </p:txBody>
      </p:sp>
      <p:sp>
        <p:nvSpPr>
          <p:cNvPr id="59394" name="Rectangle 3"/>
          <p:cNvSpPr>
            <a:spLocks noGrp="1" noChangeArrowheads="1"/>
          </p:cNvSpPr>
          <p:nvPr>
            <p:ph type="body" idx="4294967295"/>
          </p:nvPr>
        </p:nvSpPr>
        <p:spPr>
          <a:xfrm>
            <a:off x="838200" y="1147763"/>
            <a:ext cx="7472363" cy="4800600"/>
          </a:xfrm>
        </p:spPr>
        <p:txBody>
          <a:bodyPr/>
          <a:lstStyle/>
          <a:p>
            <a:pPr>
              <a:lnSpc>
                <a:spcPct val="80000"/>
              </a:lnSpc>
              <a:spcBef>
                <a:spcPct val="50000"/>
              </a:spcBef>
              <a:spcAft>
                <a:spcPct val="3000"/>
              </a:spcAft>
              <a:buClr>
                <a:schemeClr val="accent1"/>
              </a:buClr>
              <a:buSzPct val="80000"/>
            </a:pPr>
            <a:r>
              <a:rPr lang="en-US" sz="1800" smtClean="0">
                <a:solidFill>
                  <a:srgbClr val="4D4D4D"/>
                </a:solidFill>
              </a:rPr>
              <a:t>IF malware is not blocked by URL categorization AND download payload has custom encryption</a:t>
            </a:r>
          </a:p>
          <a:p>
            <a:pPr lvl="1">
              <a:lnSpc>
                <a:spcPct val="80000"/>
              </a:lnSpc>
              <a:spcBef>
                <a:spcPct val="50000"/>
              </a:spcBef>
              <a:spcAft>
                <a:spcPct val="3000"/>
              </a:spcAft>
              <a:buClr>
                <a:schemeClr val="accent1"/>
              </a:buClr>
              <a:buSzPct val="80000"/>
            </a:pPr>
            <a:r>
              <a:rPr lang="en-US" sz="1600" smtClean="0">
                <a:solidFill>
                  <a:srgbClr val="4D4D4D"/>
                </a:solidFill>
              </a:rPr>
              <a:t>THEN desktop threat prevention engine provides defense</a:t>
            </a:r>
          </a:p>
          <a:p>
            <a:pPr lvl="1">
              <a:lnSpc>
                <a:spcPct val="80000"/>
              </a:lnSpc>
              <a:spcBef>
                <a:spcPct val="50000"/>
              </a:spcBef>
              <a:spcAft>
                <a:spcPct val="3000"/>
              </a:spcAft>
              <a:buClr>
                <a:schemeClr val="accent1"/>
              </a:buClr>
              <a:buSzPct val="80000"/>
            </a:pPr>
            <a:r>
              <a:rPr lang="en-US" sz="1600" smtClean="0">
                <a:solidFill>
                  <a:srgbClr val="4D4D4D"/>
                </a:solidFill>
              </a:rPr>
              <a:t>ELSE (no custom crypto wrapper) then SWG threat prevention engine provides first defense, then desktop second defense</a:t>
            </a:r>
          </a:p>
          <a:p>
            <a:pPr>
              <a:lnSpc>
                <a:spcPct val="80000"/>
              </a:lnSpc>
              <a:spcBef>
                <a:spcPct val="50000"/>
              </a:spcBef>
              <a:spcAft>
                <a:spcPct val="3000"/>
              </a:spcAft>
              <a:buClr>
                <a:schemeClr val="accent1"/>
              </a:buClr>
              <a:buSzPct val="80000"/>
            </a:pPr>
            <a:r>
              <a:rPr lang="en-US" sz="1800" smtClean="0">
                <a:solidFill>
                  <a:srgbClr val="4D4D4D"/>
                </a:solidFill>
              </a:rPr>
              <a:t>User authenticated web content (MySpace, Facebook) and P2P downloads (encrypted)</a:t>
            </a:r>
          </a:p>
          <a:p>
            <a:pPr lvl="1">
              <a:lnSpc>
                <a:spcPct val="80000"/>
              </a:lnSpc>
              <a:spcBef>
                <a:spcPct val="50000"/>
              </a:spcBef>
              <a:spcAft>
                <a:spcPct val="3000"/>
              </a:spcAft>
              <a:buClr>
                <a:schemeClr val="accent1"/>
              </a:buClr>
              <a:buSzPct val="80000"/>
            </a:pPr>
            <a:r>
              <a:rPr lang="en-US" sz="1600" smtClean="0">
                <a:solidFill>
                  <a:srgbClr val="4D4D4D"/>
                </a:solidFill>
              </a:rPr>
              <a:t>Desktop threat prevention engine provides defense</a:t>
            </a:r>
          </a:p>
          <a:p>
            <a:pPr>
              <a:lnSpc>
                <a:spcPct val="80000"/>
              </a:lnSpc>
              <a:spcBef>
                <a:spcPct val="50000"/>
              </a:spcBef>
              <a:spcAft>
                <a:spcPct val="3000"/>
              </a:spcAft>
              <a:buClr>
                <a:schemeClr val="accent1"/>
              </a:buClr>
              <a:buSzPct val="80000"/>
            </a:pPr>
            <a:r>
              <a:rPr lang="en-US" sz="1800" smtClean="0">
                <a:solidFill>
                  <a:srgbClr val="4D4D4D"/>
                </a:solidFill>
              </a:rPr>
              <a:t>Proactive detection techniques (genes, skeletons) take lead over signature databases</a:t>
            </a:r>
          </a:p>
          <a:p>
            <a:pPr lvl="1">
              <a:lnSpc>
                <a:spcPct val="80000"/>
              </a:lnSpc>
              <a:spcBef>
                <a:spcPct val="50000"/>
              </a:spcBef>
              <a:spcAft>
                <a:spcPct val="3000"/>
              </a:spcAft>
              <a:buClr>
                <a:schemeClr val="accent1"/>
              </a:buClr>
              <a:buSzPct val="80000"/>
            </a:pPr>
            <a:r>
              <a:rPr lang="en-US" sz="1600" smtClean="0">
                <a:solidFill>
                  <a:srgbClr val="4D4D4D"/>
                </a:solidFill>
              </a:rPr>
              <a:t>Q1’08 shows large increase in threat variants (10X – KL/RSA)</a:t>
            </a:r>
          </a:p>
          <a:p>
            <a:pPr>
              <a:lnSpc>
                <a:spcPct val="80000"/>
              </a:lnSpc>
              <a:spcBef>
                <a:spcPct val="50000"/>
              </a:spcBef>
              <a:spcAft>
                <a:spcPct val="3000"/>
              </a:spcAft>
              <a:buClr>
                <a:schemeClr val="accent1"/>
              </a:buClr>
              <a:buSzPct val="80000"/>
            </a:pPr>
            <a:r>
              <a:rPr lang="en-US" sz="1800" smtClean="0">
                <a:solidFill>
                  <a:srgbClr val="4D4D4D"/>
                </a:solidFill>
              </a:rPr>
              <a:t>WW Security Software market is $7.4B for 2007 (Gartner) </a:t>
            </a:r>
          </a:p>
          <a:p>
            <a:pPr lvl="1">
              <a:lnSpc>
                <a:spcPct val="80000"/>
              </a:lnSpc>
              <a:spcBef>
                <a:spcPct val="50000"/>
              </a:spcBef>
              <a:spcAft>
                <a:spcPct val="3000"/>
              </a:spcAft>
              <a:buClr>
                <a:schemeClr val="accent1"/>
              </a:buClr>
              <a:buSzPct val="80000"/>
            </a:pPr>
            <a:r>
              <a:rPr lang="en-US" sz="1600" smtClean="0">
                <a:solidFill>
                  <a:srgbClr val="4D4D4D"/>
                </a:solidFill>
              </a:rPr>
              <a:t>54.3% is AV vendors, resulting in ~$4B funding for anti-malware solutions</a:t>
            </a:r>
          </a:p>
          <a:p>
            <a:pPr>
              <a:lnSpc>
                <a:spcPct val="80000"/>
              </a:lnSpc>
              <a:spcBef>
                <a:spcPct val="50000"/>
              </a:spcBef>
              <a:spcAft>
                <a:spcPct val="3000"/>
              </a:spcAft>
              <a:buClr>
                <a:schemeClr val="accent1"/>
              </a:buClr>
              <a:buSzPct val="80000"/>
            </a:pPr>
            <a:endParaRPr lang="en-US" sz="1800" smtClean="0">
              <a:solidFill>
                <a:srgbClr val="4D4D4D"/>
              </a:solidFill>
            </a:endParaRPr>
          </a:p>
        </p:txBody>
      </p:sp>
      <p:pic>
        <p:nvPicPr>
          <p:cNvPr id="59395" name="Picture 4" descr="bug cartoon 02.jpg"/>
          <p:cNvPicPr>
            <a:picLocks noChangeAspect="1" noChangeArrowheads="1"/>
          </p:cNvPicPr>
          <p:nvPr/>
        </p:nvPicPr>
        <p:blipFill>
          <a:blip r:embed="rId2">
            <a:clrChange>
              <a:clrFrom>
                <a:srgbClr val="FEFFFF"/>
              </a:clrFrom>
              <a:clrTo>
                <a:srgbClr val="FEFFFF">
                  <a:alpha val="0"/>
                </a:srgbClr>
              </a:clrTo>
            </a:clrChange>
          </a:blip>
          <a:srcRect/>
          <a:stretch>
            <a:fillRect/>
          </a:stretch>
        </p:blipFill>
        <p:spPr bwMode="auto">
          <a:xfrm>
            <a:off x="7883525" y="230188"/>
            <a:ext cx="933450" cy="933450"/>
          </a:xfrm>
          <a:prstGeom prst="rect">
            <a:avLst/>
          </a:prstGeom>
          <a:noFill/>
          <a:ln w="9525">
            <a:noFill/>
            <a:miter lim="800000"/>
            <a:headEnd/>
            <a:tailEnd/>
          </a:ln>
        </p:spPr>
      </p:pic>
      <p:pic>
        <p:nvPicPr>
          <p:cNvPr id="59396" name="Picture 5" descr="boxKAV"/>
          <p:cNvPicPr>
            <a:picLocks noChangeAspect="1" noChangeArrowheads="1"/>
          </p:cNvPicPr>
          <p:nvPr/>
        </p:nvPicPr>
        <p:blipFill>
          <a:blip r:embed="rId3"/>
          <a:srcRect/>
          <a:stretch>
            <a:fillRect/>
          </a:stretch>
        </p:blipFill>
        <p:spPr bwMode="auto">
          <a:xfrm>
            <a:off x="2709863" y="5273675"/>
            <a:ext cx="614362" cy="866775"/>
          </a:xfrm>
          <a:prstGeom prst="rect">
            <a:avLst/>
          </a:prstGeom>
          <a:noFill/>
          <a:ln w="9525">
            <a:noFill/>
            <a:miter lim="800000"/>
            <a:headEnd/>
            <a:tailEnd/>
          </a:ln>
        </p:spPr>
      </p:pic>
      <p:pic>
        <p:nvPicPr>
          <p:cNvPr id="59397" name="Picture 6" descr="Enterprise solutions box">
            <a:hlinkClick r:id="rId4"/>
          </p:cNvPr>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3516313" y="5229225"/>
            <a:ext cx="842962" cy="1023938"/>
          </a:xfrm>
          <a:prstGeom prst="rect">
            <a:avLst/>
          </a:prstGeom>
          <a:noFill/>
          <a:ln w="9525">
            <a:noFill/>
            <a:miter lim="800000"/>
            <a:headEnd/>
            <a:tailEnd/>
          </a:ln>
        </p:spPr>
      </p:pic>
      <p:pic>
        <p:nvPicPr>
          <p:cNvPr id="59398" name="Picture 7" descr="McAfee VirusScan Plus"/>
          <p:cNvPicPr>
            <a:picLocks noChangeAspect="1" noChangeArrowheads="1"/>
          </p:cNvPicPr>
          <p:nvPr/>
        </p:nvPicPr>
        <p:blipFill>
          <a:blip r:embed="rId6"/>
          <a:srcRect b="13861"/>
          <a:stretch>
            <a:fillRect/>
          </a:stretch>
        </p:blipFill>
        <p:spPr bwMode="auto">
          <a:xfrm>
            <a:off x="4511675" y="5334000"/>
            <a:ext cx="646113" cy="828675"/>
          </a:xfrm>
          <a:prstGeom prst="rect">
            <a:avLst/>
          </a:prstGeom>
          <a:noFill/>
          <a:ln w="9525">
            <a:noFill/>
            <a:miter lim="800000"/>
            <a:headEnd/>
            <a:tailEnd/>
          </a:ln>
        </p:spPr>
      </p:pic>
      <p:pic>
        <p:nvPicPr>
          <p:cNvPr id="59399" name="Picture 8" descr="nis2008.jpg"/>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5210175" y="5286375"/>
            <a:ext cx="1073150" cy="1019175"/>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idx="4294967295"/>
          </p:nvPr>
        </p:nvSpPr>
        <p:spPr>
          <a:xfrm>
            <a:off x="457200" y="0"/>
            <a:ext cx="8686800" cy="838200"/>
          </a:xfrm>
        </p:spPr>
        <p:txBody>
          <a:bodyPr/>
          <a:lstStyle/>
          <a:p>
            <a:pPr algn="l"/>
            <a:r>
              <a:rPr lang="en-US" smtClean="0"/>
              <a:t>SPAM Reputation Ratings</a:t>
            </a:r>
          </a:p>
        </p:txBody>
      </p:sp>
      <p:sp>
        <p:nvSpPr>
          <p:cNvPr id="60418" name="Rectangle 3"/>
          <p:cNvSpPr>
            <a:spLocks noGrp="1" noChangeArrowheads="1"/>
          </p:cNvSpPr>
          <p:nvPr>
            <p:ph type="body" idx="4294967295"/>
          </p:nvPr>
        </p:nvSpPr>
        <p:spPr/>
        <p:txBody>
          <a:bodyPr/>
          <a:lstStyle/>
          <a:p>
            <a:pPr>
              <a:spcBef>
                <a:spcPct val="50000"/>
              </a:spcBef>
              <a:spcAft>
                <a:spcPct val="3000"/>
              </a:spcAft>
              <a:buClr>
                <a:schemeClr val="accent1"/>
              </a:buClr>
              <a:buSzPct val="80000"/>
            </a:pPr>
            <a:r>
              <a:rPr lang="en-US" sz="1800" smtClean="0">
                <a:solidFill>
                  <a:srgbClr val="4D4D4D"/>
                </a:solidFill>
              </a:rPr>
              <a:t>Most SPAM includes a URL today leading to malware source download sites (Valentine’s Day, April Fool’s Day – STORM)</a:t>
            </a:r>
          </a:p>
          <a:p>
            <a:pPr>
              <a:spcBef>
                <a:spcPct val="50000"/>
              </a:spcBef>
              <a:spcAft>
                <a:spcPct val="3000"/>
              </a:spcAft>
              <a:buClr>
                <a:schemeClr val="accent1"/>
              </a:buClr>
              <a:buSzPct val="80000"/>
            </a:pPr>
            <a:r>
              <a:rPr lang="en-US" sz="1800" smtClean="0">
                <a:solidFill>
                  <a:srgbClr val="4D4D4D"/>
                </a:solidFill>
              </a:rPr>
              <a:t>Reputation ratings on malware hosts quickly eliminates SPAM at email gateways, attackers respond with fast-flux DNS profiles </a:t>
            </a:r>
          </a:p>
          <a:p>
            <a:pPr lvl="1">
              <a:spcBef>
                <a:spcPct val="50000"/>
              </a:spcBef>
              <a:spcAft>
                <a:spcPct val="3000"/>
              </a:spcAft>
              <a:buClr>
                <a:schemeClr val="accent1"/>
              </a:buClr>
              <a:buSzPct val="80000"/>
            </a:pPr>
            <a:r>
              <a:rPr lang="en-US" sz="1600" smtClean="0">
                <a:solidFill>
                  <a:srgbClr val="4D4D4D"/>
                </a:solidFill>
              </a:rPr>
              <a:t>Email/SPAM host databases started in 2003/2004 era</a:t>
            </a:r>
          </a:p>
          <a:p>
            <a:pPr>
              <a:spcBef>
                <a:spcPct val="50000"/>
              </a:spcBef>
              <a:spcAft>
                <a:spcPct val="3000"/>
              </a:spcAft>
              <a:buClr>
                <a:schemeClr val="accent1"/>
              </a:buClr>
              <a:buSzPct val="80000"/>
            </a:pPr>
            <a:r>
              <a:rPr lang="en-US" sz="1800" smtClean="0">
                <a:solidFill>
                  <a:srgbClr val="4D4D4D"/>
                </a:solidFill>
              </a:rPr>
              <a:t>Web-based attacks leverage pointers in popular websites to malware sources, surge in 2H2007 due to success rate </a:t>
            </a:r>
          </a:p>
          <a:p>
            <a:pPr lvl="1">
              <a:spcBef>
                <a:spcPct val="50000"/>
              </a:spcBef>
              <a:spcAft>
                <a:spcPct val="3000"/>
              </a:spcAft>
              <a:buClr>
                <a:schemeClr val="accent1"/>
              </a:buClr>
              <a:buSzPct val="80000"/>
            </a:pPr>
            <a:r>
              <a:rPr lang="en-US" sz="1600" smtClean="0">
                <a:solidFill>
                  <a:srgbClr val="4D4D4D"/>
                </a:solidFill>
              </a:rPr>
              <a:t>April’08/iFrame - USA Today, Target, Wal-Mart (SANS)</a:t>
            </a:r>
          </a:p>
          <a:p>
            <a:pPr lvl="1">
              <a:spcBef>
                <a:spcPct val="50000"/>
              </a:spcBef>
              <a:spcAft>
                <a:spcPct val="3000"/>
              </a:spcAft>
              <a:buClr>
                <a:schemeClr val="accent1"/>
              </a:buClr>
              <a:buSzPct val="80000"/>
            </a:pPr>
            <a:r>
              <a:rPr lang="en-US" sz="1600" smtClean="0">
                <a:solidFill>
                  <a:srgbClr val="4D4D4D"/>
                </a:solidFill>
              </a:rPr>
              <a:t>HTTP/S is now top threat vector over SMTP</a:t>
            </a:r>
          </a:p>
          <a:p>
            <a:pPr>
              <a:spcBef>
                <a:spcPct val="50000"/>
              </a:spcBef>
              <a:spcAft>
                <a:spcPct val="3000"/>
              </a:spcAft>
              <a:buClr>
                <a:schemeClr val="accent1"/>
              </a:buClr>
              <a:buSzPct val="80000"/>
            </a:pPr>
            <a:r>
              <a:rPr lang="en-US" sz="1800" smtClean="0">
                <a:solidFill>
                  <a:srgbClr val="4D4D4D"/>
                </a:solidFill>
              </a:rPr>
              <a:t>BIG QUESTION – What is the overlap between email SPAM and Web malware hosts?</a:t>
            </a:r>
          </a:p>
          <a:p>
            <a:pPr lvl="1">
              <a:spcBef>
                <a:spcPct val="50000"/>
              </a:spcBef>
              <a:spcAft>
                <a:spcPct val="3000"/>
              </a:spcAft>
              <a:buClr>
                <a:schemeClr val="accent1"/>
              </a:buClr>
              <a:buSzPct val="80000"/>
            </a:pPr>
            <a:endParaRPr lang="en-US" sz="1600" smtClean="0">
              <a:solidFill>
                <a:srgbClr val="4D4D4D"/>
              </a:solidFill>
            </a:endParaRPr>
          </a:p>
        </p:txBody>
      </p:sp>
      <p:sp>
        <p:nvSpPr>
          <p:cNvPr id="163844" name="Oval 4"/>
          <p:cNvSpPr>
            <a:spLocks noChangeArrowheads="1"/>
          </p:cNvSpPr>
          <p:nvPr/>
        </p:nvSpPr>
        <p:spPr bwMode="auto">
          <a:xfrm>
            <a:off x="3228975" y="4940300"/>
            <a:ext cx="2654300" cy="1393825"/>
          </a:xfrm>
          <a:prstGeom prst="ellipse">
            <a:avLst/>
          </a:prstGeom>
          <a:solidFill>
            <a:srgbClr val="FFFF99"/>
          </a:solidFill>
          <a:ln w="9525">
            <a:solidFill>
              <a:schemeClr val="tx1"/>
            </a:solidFill>
            <a:round/>
            <a:headEnd/>
            <a:tailEnd/>
          </a:ln>
          <a:effectLst>
            <a:outerShdw dist="107763" dir="2700000" algn="ctr" rotWithShape="0">
              <a:schemeClr val="bg2">
                <a:alpha val="50000"/>
              </a:schemeClr>
            </a:outerShdw>
          </a:effectLst>
        </p:spPr>
        <p:txBody>
          <a:bodyPr wrap="none" anchor="ctr"/>
          <a:lstStyle/>
          <a:p>
            <a:pPr>
              <a:defRPr/>
            </a:pPr>
            <a:endParaRPr lang="en-US"/>
          </a:p>
        </p:txBody>
      </p:sp>
      <p:sp>
        <p:nvSpPr>
          <p:cNvPr id="163845" name="Oval 5"/>
          <p:cNvSpPr>
            <a:spLocks noChangeArrowheads="1"/>
          </p:cNvSpPr>
          <p:nvPr/>
        </p:nvSpPr>
        <p:spPr bwMode="auto">
          <a:xfrm>
            <a:off x="4759325" y="4937125"/>
            <a:ext cx="2654300" cy="1393825"/>
          </a:xfrm>
          <a:prstGeom prst="ellipse">
            <a:avLst/>
          </a:prstGeom>
          <a:solidFill>
            <a:srgbClr val="99CCFF"/>
          </a:solidFill>
          <a:ln w="9525">
            <a:solidFill>
              <a:schemeClr val="tx1"/>
            </a:solidFill>
            <a:round/>
            <a:headEnd/>
            <a:tailEnd/>
          </a:ln>
          <a:effectLst>
            <a:outerShdw dist="107763" dir="2700000" algn="ctr" rotWithShape="0">
              <a:schemeClr val="bg2">
                <a:alpha val="50000"/>
              </a:schemeClr>
            </a:outerShdw>
          </a:effectLst>
        </p:spPr>
        <p:txBody>
          <a:bodyPr wrap="none" anchor="ctr"/>
          <a:lstStyle/>
          <a:p>
            <a:pPr>
              <a:defRPr/>
            </a:pPr>
            <a:endParaRPr lang="en-US"/>
          </a:p>
        </p:txBody>
      </p:sp>
      <p:sp>
        <p:nvSpPr>
          <p:cNvPr id="60421" name="Text Box 6"/>
          <p:cNvSpPr txBox="1">
            <a:spLocks noChangeArrowheads="1"/>
          </p:cNvSpPr>
          <p:nvPr/>
        </p:nvSpPr>
        <p:spPr bwMode="auto">
          <a:xfrm>
            <a:off x="3286125" y="5308600"/>
            <a:ext cx="1527175" cy="581025"/>
          </a:xfrm>
          <a:prstGeom prst="rect">
            <a:avLst/>
          </a:prstGeom>
          <a:noFill/>
          <a:ln w="9525">
            <a:noFill/>
            <a:miter lim="800000"/>
            <a:headEnd/>
            <a:tailEnd/>
          </a:ln>
        </p:spPr>
        <p:txBody>
          <a:bodyPr wrap="none">
            <a:spAutoFit/>
          </a:bodyPr>
          <a:lstStyle/>
          <a:p>
            <a:pPr algn="ctr"/>
            <a:r>
              <a:rPr lang="en-US" sz="1600"/>
              <a:t>email/SPAM</a:t>
            </a:r>
          </a:p>
          <a:p>
            <a:pPr algn="ctr"/>
            <a:r>
              <a:rPr lang="en-US" sz="1600"/>
              <a:t>Malware Hosts</a:t>
            </a:r>
          </a:p>
        </p:txBody>
      </p:sp>
      <p:sp>
        <p:nvSpPr>
          <p:cNvPr id="60422" name="Text Box 7"/>
          <p:cNvSpPr txBox="1">
            <a:spLocks noChangeArrowheads="1"/>
          </p:cNvSpPr>
          <p:nvPr/>
        </p:nvSpPr>
        <p:spPr bwMode="auto">
          <a:xfrm>
            <a:off x="5322888" y="5303838"/>
            <a:ext cx="1527175" cy="581025"/>
          </a:xfrm>
          <a:prstGeom prst="rect">
            <a:avLst/>
          </a:prstGeom>
          <a:noFill/>
          <a:ln w="9525">
            <a:noFill/>
            <a:miter lim="800000"/>
            <a:headEnd/>
            <a:tailEnd/>
          </a:ln>
        </p:spPr>
        <p:txBody>
          <a:bodyPr wrap="none">
            <a:spAutoFit/>
          </a:bodyPr>
          <a:lstStyle/>
          <a:p>
            <a:pPr algn="ctr"/>
            <a:r>
              <a:rPr lang="en-US" sz="1600"/>
              <a:t>Web</a:t>
            </a:r>
          </a:p>
          <a:p>
            <a:pPr algn="ctr"/>
            <a:r>
              <a:rPr lang="en-US" sz="1600"/>
              <a:t>Malware Hosts</a:t>
            </a:r>
          </a:p>
        </p:txBody>
      </p:sp>
      <p:pic>
        <p:nvPicPr>
          <p:cNvPr id="60423" name="Picture 8" descr="spam.gif"/>
          <p:cNvPicPr>
            <a:picLocks noChangeAspect="1" noChangeArrowheads="1"/>
          </p:cNvPicPr>
          <p:nvPr/>
        </p:nvPicPr>
        <p:blipFill>
          <a:blip r:embed="rId2">
            <a:clrChange>
              <a:clrFrom>
                <a:srgbClr val="FFFEF6"/>
              </a:clrFrom>
              <a:clrTo>
                <a:srgbClr val="FFFEF6">
                  <a:alpha val="0"/>
                </a:srgbClr>
              </a:clrTo>
            </a:clrChange>
          </a:blip>
          <a:srcRect/>
          <a:stretch>
            <a:fillRect/>
          </a:stretch>
        </p:blipFill>
        <p:spPr bwMode="auto">
          <a:xfrm>
            <a:off x="7783513" y="88900"/>
            <a:ext cx="1079500" cy="1100138"/>
          </a:xfrm>
          <a:prstGeom prst="rect">
            <a:avLst/>
          </a:prstGeom>
          <a:noFill/>
          <a:ln w="9525">
            <a:noFill/>
            <a:miter lim="800000"/>
            <a:headEnd/>
            <a:tailEnd/>
          </a:ln>
        </p:spPr>
      </p:pic>
      <p:sp>
        <p:nvSpPr>
          <p:cNvPr id="60424" name="Text Box 9"/>
          <p:cNvSpPr txBox="1">
            <a:spLocks noChangeArrowheads="1"/>
          </p:cNvSpPr>
          <p:nvPr/>
        </p:nvSpPr>
        <p:spPr bwMode="auto">
          <a:xfrm>
            <a:off x="7469188" y="5211763"/>
            <a:ext cx="1022350" cy="517525"/>
          </a:xfrm>
          <a:prstGeom prst="rect">
            <a:avLst/>
          </a:prstGeom>
          <a:noFill/>
          <a:ln w="9525">
            <a:noFill/>
            <a:miter lim="800000"/>
            <a:headEnd/>
            <a:tailEnd/>
          </a:ln>
        </p:spPr>
        <p:txBody>
          <a:bodyPr wrap="none">
            <a:spAutoFit/>
          </a:bodyPr>
          <a:lstStyle/>
          <a:p>
            <a:r>
              <a:rPr lang="en-US" sz="1400"/>
              <a:t>Blue Coat</a:t>
            </a:r>
          </a:p>
          <a:p>
            <a:r>
              <a:rPr lang="en-US" sz="1400"/>
              <a:t>Websense</a:t>
            </a:r>
          </a:p>
        </p:txBody>
      </p:sp>
      <p:sp>
        <p:nvSpPr>
          <p:cNvPr id="60425" name="Text Box 10"/>
          <p:cNvSpPr txBox="1">
            <a:spLocks noChangeArrowheads="1"/>
          </p:cNvSpPr>
          <p:nvPr/>
        </p:nvSpPr>
        <p:spPr bwMode="auto">
          <a:xfrm>
            <a:off x="1703388" y="5602288"/>
            <a:ext cx="1652587" cy="730250"/>
          </a:xfrm>
          <a:prstGeom prst="rect">
            <a:avLst/>
          </a:prstGeom>
          <a:noFill/>
          <a:ln w="9525">
            <a:noFill/>
            <a:miter lim="800000"/>
            <a:headEnd/>
            <a:tailEnd/>
          </a:ln>
        </p:spPr>
        <p:txBody>
          <a:bodyPr wrap="none">
            <a:spAutoFit/>
          </a:bodyPr>
          <a:lstStyle/>
          <a:p>
            <a:r>
              <a:rPr lang="en-US" sz="1400"/>
              <a:t>IronPort/Cisco</a:t>
            </a:r>
          </a:p>
          <a:p>
            <a:r>
              <a:rPr lang="en-US" sz="1400"/>
              <a:t>Secure Computing</a:t>
            </a:r>
          </a:p>
          <a:p>
            <a:r>
              <a:rPr lang="en-US" sz="1400"/>
              <a:t>Proofpoint</a:t>
            </a:r>
          </a:p>
        </p:txBody>
      </p:sp>
    </p:spTree>
  </p:cSld>
  <p:clrMapOvr>
    <a:masterClrMapping/>
  </p:clrMapOvr>
  <p:transition spd="med">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ChangeArrowheads="1"/>
          </p:cNvSpPr>
          <p:nvPr>
            <p:ph type="title" idx="4294967295"/>
          </p:nvPr>
        </p:nvSpPr>
        <p:spPr>
          <a:xfrm>
            <a:off x="457200" y="0"/>
            <a:ext cx="8686800" cy="838200"/>
          </a:xfrm>
        </p:spPr>
        <p:txBody>
          <a:bodyPr/>
          <a:lstStyle/>
          <a:p>
            <a:pPr algn="l"/>
            <a:r>
              <a:rPr lang="en-US" smtClean="0"/>
              <a:t>Web Application Firewalls</a:t>
            </a:r>
          </a:p>
        </p:txBody>
      </p:sp>
      <p:sp>
        <p:nvSpPr>
          <p:cNvPr id="61442" name="Rectangle 3"/>
          <p:cNvSpPr>
            <a:spLocks noGrp="1" noChangeArrowheads="1"/>
          </p:cNvSpPr>
          <p:nvPr>
            <p:ph type="body" idx="4294967295"/>
          </p:nvPr>
        </p:nvSpPr>
        <p:spPr>
          <a:xfrm>
            <a:off x="871538" y="1158875"/>
            <a:ext cx="7472362" cy="4800600"/>
          </a:xfrm>
        </p:spPr>
        <p:txBody>
          <a:bodyPr/>
          <a:lstStyle/>
          <a:p>
            <a:pPr>
              <a:lnSpc>
                <a:spcPct val="80000"/>
              </a:lnSpc>
              <a:spcBef>
                <a:spcPct val="50000"/>
              </a:spcBef>
              <a:spcAft>
                <a:spcPct val="3000"/>
              </a:spcAft>
              <a:buClr>
                <a:schemeClr val="accent1"/>
              </a:buClr>
              <a:buSzPct val="80000"/>
            </a:pPr>
            <a:r>
              <a:rPr lang="en-US" sz="1800" smtClean="0">
                <a:solidFill>
                  <a:srgbClr val="4D4D4D"/>
                </a:solidFill>
              </a:rPr>
              <a:t>Emerging niche to manage 100s of web applications</a:t>
            </a:r>
          </a:p>
          <a:p>
            <a:pPr lvl="1">
              <a:lnSpc>
                <a:spcPct val="80000"/>
              </a:lnSpc>
              <a:spcBef>
                <a:spcPct val="50000"/>
              </a:spcBef>
              <a:spcAft>
                <a:spcPct val="3000"/>
              </a:spcAft>
              <a:buClr>
                <a:schemeClr val="accent1"/>
              </a:buClr>
              <a:buSzPct val="80000"/>
            </a:pPr>
            <a:r>
              <a:rPr lang="en-US" sz="1600" smtClean="0">
                <a:solidFill>
                  <a:srgbClr val="4D4D4D"/>
                </a:solidFill>
              </a:rPr>
              <a:t>Update dynamic port stateful inspection firewalls as HTTP/S are dominant services/ports for web traffic</a:t>
            </a:r>
          </a:p>
          <a:p>
            <a:pPr>
              <a:lnSpc>
                <a:spcPct val="80000"/>
              </a:lnSpc>
              <a:spcBef>
                <a:spcPct val="50000"/>
              </a:spcBef>
              <a:spcAft>
                <a:spcPct val="3000"/>
              </a:spcAft>
              <a:buClr>
                <a:schemeClr val="accent1"/>
              </a:buClr>
              <a:buSzPct val="80000"/>
            </a:pPr>
            <a:r>
              <a:rPr lang="en-US" sz="1800" smtClean="0">
                <a:solidFill>
                  <a:srgbClr val="4D4D4D"/>
                </a:solidFill>
              </a:rPr>
              <a:t>NIDS architecture with web application signatures at Layer-4 for performance, inspects HTTP/S traffic</a:t>
            </a:r>
          </a:p>
          <a:p>
            <a:pPr>
              <a:lnSpc>
                <a:spcPct val="80000"/>
              </a:lnSpc>
              <a:spcBef>
                <a:spcPct val="50000"/>
              </a:spcBef>
              <a:spcAft>
                <a:spcPct val="3000"/>
              </a:spcAft>
              <a:buClr>
                <a:schemeClr val="accent1"/>
              </a:buClr>
              <a:buSzPct val="80000"/>
            </a:pPr>
            <a:r>
              <a:rPr lang="en-US" sz="1800" smtClean="0">
                <a:solidFill>
                  <a:srgbClr val="4D4D4D"/>
                </a:solidFill>
              </a:rPr>
              <a:t>Selected instances marketing as seen with P2P, IM and other emerging web technologies</a:t>
            </a:r>
          </a:p>
          <a:p>
            <a:pPr>
              <a:lnSpc>
                <a:spcPct val="80000"/>
              </a:lnSpc>
              <a:spcBef>
                <a:spcPct val="50000"/>
              </a:spcBef>
              <a:spcAft>
                <a:spcPct val="3000"/>
              </a:spcAft>
              <a:buClr>
                <a:schemeClr val="accent1"/>
              </a:buClr>
              <a:buSzPct val="80000"/>
            </a:pPr>
            <a:r>
              <a:rPr lang="en-US" sz="1800" smtClean="0">
                <a:solidFill>
                  <a:srgbClr val="4D4D4D"/>
                </a:solidFill>
              </a:rPr>
              <a:t>QUESTION – Do you want to manage a policy for 100s of web application controls?</a:t>
            </a:r>
          </a:p>
          <a:p>
            <a:pPr lvl="1">
              <a:lnSpc>
                <a:spcPct val="80000"/>
              </a:lnSpc>
              <a:spcBef>
                <a:spcPct val="50000"/>
              </a:spcBef>
              <a:spcAft>
                <a:spcPct val="3000"/>
              </a:spcAft>
              <a:buClr>
                <a:schemeClr val="accent1"/>
              </a:buClr>
              <a:buSzPct val="80000"/>
            </a:pPr>
            <a:r>
              <a:rPr lang="en-US" sz="1600" smtClean="0">
                <a:solidFill>
                  <a:srgbClr val="4D4D4D"/>
                </a:solidFill>
              </a:rPr>
              <a:t>Most customers dug into P2P and IM with interest, then backed away with simple web gateway policies in the end</a:t>
            </a:r>
          </a:p>
          <a:p>
            <a:pPr lvl="1">
              <a:lnSpc>
                <a:spcPct val="80000"/>
              </a:lnSpc>
              <a:spcBef>
                <a:spcPct val="50000"/>
              </a:spcBef>
              <a:spcAft>
                <a:spcPct val="3000"/>
              </a:spcAft>
              <a:buClr>
                <a:schemeClr val="accent1"/>
              </a:buClr>
              <a:buSzPct val="80000"/>
            </a:pPr>
            <a:r>
              <a:rPr lang="en-US" sz="1600" smtClean="0">
                <a:solidFill>
                  <a:srgbClr val="4D4D4D"/>
                </a:solidFill>
              </a:rPr>
              <a:t>Gateway (&amp; desktop) URL filtering with threat detection engines block a high percentage of web threats</a:t>
            </a:r>
          </a:p>
          <a:p>
            <a:pPr lvl="1">
              <a:lnSpc>
                <a:spcPct val="80000"/>
              </a:lnSpc>
              <a:spcBef>
                <a:spcPct val="50000"/>
              </a:spcBef>
              <a:spcAft>
                <a:spcPct val="3000"/>
              </a:spcAft>
              <a:buClr>
                <a:schemeClr val="accent1"/>
              </a:buClr>
              <a:buSzPct val="80000"/>
            </a:pPr>
            <a:r>
              <a:rPr lang="en-US" sz="1600" smtClean="0">
                <a:solidFill>
                  <a:srgbClr val="4D4D4D"/>
                </a:solidFill>
              </a:rPr>
              <a:t>Web 2.0 fear vs enablement for productivity gains</a:t>
            </a:r>
          </a:p>
          <a:p>
            <a:pPr>
              <a:lnSpc>
                <a:spcPct val="80000"/>
              </a:lnSpc>
              <a:spcBef>
                <a:spcPct val="50000"/>
              </a:spcBef>
              <a:spcAft>
                <a:spcPct val="3000"/>
              </a:spcAft>
              <a:buClr>
                <a:schemeClr val="accent1"/>
              </a:buClr>
              <a:buSzPct val="80000"/>
            </a:pPr>
            <a:r>
              <a:rPr lang="en-US" sz="1800" smtClean="0">
                <a:solidFill>
                  <a:srgbClr val="4D4D4D"/>
                </a:solidFill>
              </a:rPr>
              <a:t>Likely to become a new feature in web gateways going forward if revenues are minimal </a:t>
            </a:r>
          </a:p>
          <a:p>
            <a:pPr lvl="1">
              <a:lnSpc>
                <a:spcPct val="80000"/>
              </a:lnSpc>
              <a:spcBef>
                <a:spcPct val="50000"/>
              </a:spcBef>
              <a:spcAft>
                <a:spcPct val="3000"/>
              </a:spcAft>
              <a:buClr>
                <a:schemeClr val="accent1"/>
              </a:buClr>
              <a:buSzPct val="80000"/>
            </a:pPr>
            <a:r>
              <a:rPr lang="en-US" sz="1600" smtClean="0">
                <a:solidFill>
                  <a:srgbClr val="4D4D4D"/>
                </a:solidFill>
              </a:rPr>
              <a:t>Repeat of IM &amp; P2P gateway solutions?</a:t>
            </a:r>
          </a:p>
          <a:p>
            <a:pPr lvl="1">
              <a:lnSpc>
                <a:spcPct val="80000"/>
              </a:lnSpc>
              <a:spcBef>
                <a:spcPct val="50000"/>
              </a:spcBef>
              <a:spcAft>
                <a:spcPct val="3000"/>
              </a:spcAft>
              <a:buClr>
                <a:schemeClr val="accent1"/>
              </a:buClr>
              <a:buSzPct val="80000"/>
            </a:pPr>
            <a:endParaRPr lang="en-US" sz="1600" smtClean="0">
              <a:solidFill>
                <a:srgbClr val="4D4D4D"/>
              </a:solidFill>
            </a:endParaRPr>
          </a:p>
        </p:txBody>
      </p:sp>
      <p:pic>
        <p:nvPicPr>
          <p:cNvPr id="61443" name="Picture 4" descr="firewall.png"/>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7300913" y="-31750"/>
            <a:ext cx="1524000" cy="1524000"/>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idx="4294967295"/>
          </p:nvPr>
        </p:nvSpPr>
        <p:spPr>
          <a:xfrm>
            <a:off x="457200" y="0"/>
            <a:ext cx="8686800" cy="838200"/>
          </a:xfrm>
        </p:spPr>
        <p:txBody>
          <a:bodyPr/>
          <a:lstStyle/>
          <a:p>
            <a:pPr algn="l"/>
            <a:r>
              <a:rPr lang="en-US" smtClean="0"/>
              <a:t>SWG Request Controls - Outbound</a:t>
            </a:r>
          </a:p>
        </p:txBody>
      </p:sp>
      <p:sp>
        <p:nvSpPr>
          <p:cNvPr id="165891" name="Rectangle 3"/>
          <p:cNvSpPr>
            <a:spLocks noGrp="1" noChangeArrowheads="1"/>
          </p:cNvSpPr>
          <p:nvPr>
            <p:ph type="body" idx="4294967295"/>
          </p:nvPr>
        </p:nvSpPr>
        <p:spPr>
          <a:xfrm>
            <a:off x="838200" y="1114425"/>
            <a:ext cx="7918450" cy="4800600"/>
          </a:xfrm>
        </p:spPr>
        <p:txBody>
          <a:bodyPr/>
          <a:lstStyle/>
          <a:p>
            <a:pPr marL="227013" indent="-227013">
              <a:lnSpc>
                <a:spcPct val="80000"/>
              </a:lnSpc>
              <a:spcBef>
                <a:spcPct val="50000"/>
              </a:spcBef>
              <a:spcAft>
                <a:spcPct val="3000"/>
              </a:spcAft>
              <a:buClr>
                <a:schemeClr val="accent1"/>
              </a:buClr>
              <a:buSzPct val="80000"/>
            </a:pPr>
            <a:r>
              <a:rPr lang="en-US" sz="2100" smtClean="0">
                <a:solidFill>
                  <a:srgbClr val="4D4D4D"/>
                </a:solidFill>
              </a:rPr>
              <a:t>Outbound Requests:</a:t>
            </a:r>
          </a:p>
          <a:p>
            <a:pPr marL="574675" lvl="1" indent="-233363">
              <a:lnSpc>
                <a:spcPct val="80000"/>
              </a:lnSpc>
              <a:spcBef>
                <a:spcPct val="50000"/>
              </a:spcBef>
              <a:spcAft>
                <a:spcPct val="3000"/>
              </a:spcAft>
              <a:buClr>
                <a:schemeClr val="accent1"/>
              </a:buClr>
              <a:buSzPct val="80000"/>
            </a:pPr>
            <a:r>
              <a:rPr lang="en-US" sz="1800" smtClean="0">
                <a:solidFill>
                  <a:srgbClr val="4D4D4D"/>
                </a:solidFill>
              </a:rPr>
              <a:t>URL filtering + real-time rating service</a:t>
            </a:r>
          </a:p>
          <a:p>
            <a:pPr marL="909638" lvl="2" indent="-220663">
              <a:lnSpc>
                <a:spcPct val="80000"/>
              </a:lnSpc>
              <a:spcBef>
                <a:spcPct val="50000"/>
              </a:spcBef>
              <a:spcAft>
                <a:spcPct val="3000"/>
              </a:spcAft>
              <a:buClr>
                <a:schemeClr val="accent1"/>
              </a:buClr>
              <a:buSzPct val="80000"/>
            </a:pPr>
            <a:r>
              <a:rPr lang="en-US" sz="1600" smtClean="0">
                <a:solidFill>
                  <a:srgbClr val="4D4D4D"/>
                </a:solidFill>
              </a:rPr>
              <a:t>Plus IWF, custom lists, allow/deny lists, etc.</a:t>
            </a:r>
          </a:p>
          <a:p>
            <a:pPr marL="574675" lvl="1" indent="-233363">
              <a:lnSpc>
                <a:spcPct val="80000"/>
              </a:lnSpc>
              <a:spcBef>
                <a:spcPct val="50000"/>
              </a:spcBef>
              <a:spcAft>
                <a:spcPct val="3000"/>
              </a:spcAft>
              <a:buClr>
                <a:schemeClr val="accent1"/>
              </a:buClr>
              <a:buSzPct val="80000"/>
            </a:pPr>
            <a:r>
              <a:rPr lang="en-US" sz="1800" smtClean="0">
                <a:solidFill>
                  <a:srgbClr val="4D4D4D"/>
                </a:solidFill>
              </a:rPr>
              <a:t>Data Loss Prevention (DLP) integration via ICAP</a:t>
            </a:r>
          </a:p>
          <a:p>
            <a:pPr marL="909638" lvl="2" indent="-220663">
              <a:lnSpc>
                <a:spcPct val="80000"/>
              </a:lnSpc>
              <a:spcBef>
                <a:spcPct val="50000"/>
              </a:spcBef>
              <a:spcAft>
                <a:spcPct val="3000"/>
              </a:spcAft>
              <a:buClr>
                <a:schemeClr val="accent1"/>
              </a:buClr>
              <a:buSzPct val="80000"/>
            </a:pPr>
            <a:r>
              <a:rPr lang="en-US" sz="1600" smtClean="0">
                <a:solidFill>
                  <a:srgbClr val="4D4D4D"/>
                </a:solidFill>
              </a:rPr>
              <a:t>Vontu, VeriCept, Reconnex, Port Authority, etc.</a:t>
            </a:r>
          </a:p>
          <a:p>
            <a:pPr marL="574675" lvl="1" indent="-233363">
              <a:lnSpc>
                <a:spcPct val="80000"/>
              </a:lnSpc>
              <a:spcBef>
                <a:spcPct val="50000"/>
              </a:spcBef>
              <a:spcAft>
                <a:spcPct val="3000"/>
              </a:spcAft>
              <a:buClr>
                <a:schemeClr val="accent1"/>
              </a:buClr>
              <a:buSzPct val="80000"/>
            </a:pPr>
            <a:r>
              <a:rPr lang="en-US" sz="1800" smtClean="0">
                <a:solidFill>
                  <a:srgbClr val="4D4D4D"/>
                </a:solidFill>
              </a:rPr>
              <a:t>User &amp; Group Authentication &amp; Authorization policies</a:t>
            </a:r>
          </a:p>
          <a:p>
            <a:pPr marL="574675" lvl="1" indent="-233363">
              <a:lnSpc>
                <a:spcPct val="80000"/>
              </a:lnSpc>
              <a:spcBef>
                <a:spcPct val="50000"/>
              </a:spcBef>
              <a:spcAft>
                <a:spcPct val="3000"/>
              </a:spcAft>
              <a:buClr>
                <a:schemeClr val="accent1"/>
              </a:buClr>
              <a:buSzPct val="80000"/>
            </a:pPr>
            <a:r>
              <a:rPr lang="en-US" sz="1800" smtClean="0">
                <a:solidFill>
                  <a:srgbClr val="4D4D4D"/>
                </a:solidFill>
              </a:rPr>
              <a:t>Policy controls by user, location, service, destination, time, content</a:t>
            </a:r>
          </a:p>
          <a:p>
            <a:pPr marL="574675" lvl="1" indent="-233363">
              <a:lnSpc>
                <a:spcPct val="80000"/>
              </a:lnSpc>
              <a:spcBef>
                <a:spcPct val="50000"/>
              </a:spcBef>
              <a:spcAft>
                <a:spcPct val="3000"/>
              </a:spcAft>
              <a:buClr>
                <a:schemeClr val="accent1"/>
              </a:buClr>
              <a:buSzPct val="80000"/>
            </a:pPr>
            <a:r>
              <a:rPr lang="en-US" sz="1800" smtClean="0">
                <a:solidFill>
                  <a:srgbClr val="4D4D4D"/>
                </a:solidFill>
              </a:rPr>
              <a:t>Method level controls per protocol (ex. restrict outbound files)</a:t>
            </a:r>
          </a:p>
          <a:p>
            <a:pPr marL="574675" lvl="1" indent="-233363">
              <a:lnSpc>
                <a:spcPct val="80000"/>
              </a:lnSpc>
              <a:spcBef>
                <a:spcPct val="50000"/>
              </a:spcBef>
              <a:spcAft>
                <a:spcPct val="3000"/>
              </a:spcAft>
              <a:buClr>
                <a:schemeClr val="accent1"/>
              </a:buClr>
              <a:buSzPct val="80000"/>
            </a:pPr>
            <a:r>
              <a:rPr lang="en-US" sz="1800" smtClean="0">
                <a:solidFill>
                  <a:srgbClr val="4D4D4D"/>
                </a:solidFill>
              </a:rPr>
              <a:t>Certificate validation checks (e.g. SSL)</a:t>
            </a:r>
          </a:p>
        </p:txBody>
      </p:sp>
      <p:grpSp>
        <p:nvGrpSpPr>
          <p:cNvPr id="62467" name="Group 4"/>
          <p:cNvGrpSpPr>
            <a:grpSpLocks/>
          </p:cNvGrpSpPr>
          <p:nvPr/>
        </p:nvGrpSpPr>
        <p:grpSpPr bwMode="auto">
          <a:xfrm>
            <a:off x="250825" y="4619625"/>
            <a:ext cx="1562100" cy="903288"/>
            <a:chOff x="4072" y="1011"/>
            <a:chExt cx="1560" cy="881"/>
          </a:xfrm>
        </p:grpSpPr>
        <p:grpSp>
          <p:nvGrpSpPr>
            <p:cNvPr id="62482" name="Group 5"/>
            <p:cNvGrpSpPr>
              <a:grpSpLocks/>
            </p:cNvGrpSpPr>
            <p:nvPr/>
          </p:nvGrpSpPr>
          <p:grpSpPr bwMode="auto">
            <a:xfrm>
              <a:off x="4072" y="1080"/>
              <a:ext cx="1560" cy="812"/>
              <a:chOff x="96" y="1248"/>
              <a:chExt cx="2304" cy="1218"/>
            </a:xfrm>
          </p:grpSpPr>
          <p:sp>
            <p:nvSpPr>
              <p:cNvPr id="62486" name="Freeform 6"/>
              <p:cNvSpPr>
                <a:spLocks/>
              </p:cNvSpPr>
              <p:nvPr/>
            </p:nvSpPr>
            <p:spPr bwMode="auto">
              <a:xfrm>
                <a:off x="98" y="1278"/>
                <a:ext cx="2300" cy="1188"/>
              </a:xfrm>
              <a:custGeom>
                <a:avLst/>
                <a:gdLst>
                  <a:gd name="T0" fmla="*/ 0 w 2300"/>
                  <a:gd name="T1" fmla="*/ 232 h 1188"/>
                  <a:gd name="T2" fmla="*/ 0 w 2300"/>
                  <a:gd name="T3" fmla="*/ 292 h 1188"/>
                  <a:gd name="T4" fmla="*/ 878 w 2300"/>
                  <a:gd name="T5" fmla="*/ 1188 h 1188"/>
                  <a:gd name="T6" fmla="*/ 2299 w 2300"/>
                  <a:gd name="T7" fmla="*/ 537 h 1188"/>
                  <a:gd name="T8" fmla="*/ 2300 w 2300"/>
                  <a:gd name="T9" fmla="*/ 474 h 1188"/>
                  <a:gd name="T10" fmla="*/ 1483 w 2300"/>
                  <a:gd name="T11" fmla="*/ 0 h 1188"/>
                  <a:gd name="T12" fmla="*/ 0 w 2300"/>
                  <a:gd name="T13" fmla="*/ 232 h 1188"/>
                  <a:gd name="T14" fmla="*/ 0 60000 65536"/>
                  <a:gd name="T15" fmla="*/ 0 60000 65536"/>
                  <a:gd name="T16" fmla="*/ 0 60000 65536"/>
                  <a:gd name="T17" fmla="*/ 0 60000 65536"/>
                  <a:gd name="T18" fmla="*/ 0 60000 65536"/>
                  <a:gd name="T19" fmla="*/ 0 60000 65536"/>
                  <a:gd name="T20" fmla="*/ 0 60000 65536"/>
                  <a:gd name="T21" fmla="*/ 0 w 2300"/>
                  <a:gd name="T22" fmla="*/ 0 h 1188"/>
                  <a:gd name="T23" fmla="*/ 2300 w 2300"/>
                  <a:gd name="T24" fmla="*/ 1188 h 118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00" h="1188">
                    <a:moveTo>
                      <a:pt x="0" y="232"/>
                    </a:moveTo>
                    <a:lnTo>
                      <a:pt x="0" y="292"/>
                    </a:lnTo>
                    <a:lnTo>
                      <a:pt x="878" y="1188"/>
                    </a:lnTo>
                    <a:lnTo>
                      <a:pt x="2299" y="537"/>
                    </a:lnTo>
                    <a:lnTo>
                      <a:pt x="2300" y="474"/>
                    </a:lnTo>
                    <a:lnTo>
                      <a:pt x="1483" y="0"/>
                    </a:lnTo>
                    <a:lnTo>
                      <a:pt x="0" y="232"/>
                    </a:lnTo>
                    <a:close/>
                  </a:path>
                </a:pathLst>
              </a:custGeom>
              <a:solidFill>
                <a:srgbClr val="183462"/>
              </a:solidFill>
              <a:ln w="9525">
                <a:noFill/>
                <a:round/>
                <a:headEnd/>
                <a:tailEnd/>
              </a:ln>
            </p:spPr>
            <p:txBody>
              <a:bodyPr/>
              <a:lstStyle/>
              <a:p>
                <a:endParaRPr lang="en-US"/>
              </a:p>
            </p:txBody>
          </p:sp>
          <p:sp>
            <p:nvSpPr>
              <p:cNvPr id="62487" name="Freeform 7"/>
              <p:cNvSpPr>
                <a:spLocks/>
              </p:cNvSpPr>
              <p:nvPr/>
            </p:nvSpPr>
            <p:spPr bwMode="auto">
              <a:xfrm>
                <a:off x="101" y="1248"/>
                <a:ext cx="2299" cy="1140"/>
              </a:xfrm>
              <a:custGeom>
                <a:avLst/>
                <a:gdLst>
                  <a:gd name="T0" fmla="*/ 0 w 2299"/>
                  <a:gd name="T1" fmla="*/ 261 h 1140"/>
                  <a:gd name="T2" fmla="*/ 875 w 2299"/>
                  <a:gd name="T3" fmla="*/ 1140 h 1140"/>
                  <a:gd name="T4" fmla="*/ 2299 w 2299"/>
                  <a:gd name="T5" fmla="*/ 511 h 1140"/>
                  <a:gd name="T6" fmla="*/ 1477 w 2299"/>
                  <a:gd name="T7" fmla="*/ 0 h 1140"/>
                  <a:gd name="T8" fmla="*/ 0 w 2299"/>
                  <a:gd name="T9" fmla="*/ 261 h 1140"/>
                  <a:gd name="T10" fmla="*/ 0 60000 65536"/>
                  <a:gd name="T11" fmla="*/ 0 60000 65536"/>
                  <a:gd name="T12" fmla="*/ 0 60000 65536"/>
                  <a:gd name="T13" fmla="*/ 0 60000 65536"/>
                  <a:gd name="T14" fmla="*/ 0 60000 65536"/>
                  <a:gd name="T15" fmla="*/ 0 w 2299"/>
                  <a:gd name="T16" fmla="*/ 0 h 1140"/>
                  <a:gd name="T17" fmla="*/ 2299 w 2299"/>
                  <a:gd name="T18" fmla="*/ 1140 h 1140"/>
                </a:gdLst>
                <a:ahLst/>
                <a:cxnLst>
                  <a:cxn ang="T10">
                    <a:pos x="T0" y="T1"/>
                  </a:cxn>
                  <a:cxn ang="T11">
                    <a:pos x="T2" y="T3"/>
                  </a:cxn>
                  <a:cxn ang="T12">
                    <a:pos x="T4" y="T5"/>
                  </a:cxn>
                  <a:cxn ang="T13">
                    <a:pos x="T6" y="T7"/>
                  </a:cxn>
                  <a:cxn ang="T14">
                    <a:pos x="T8" y="T9"/>
                  </a:cxn>
                </a:cxnLst>
                <a:rect l="T15" t="T16" r="T17" b="T18"/>
                <a:pathLst>
                  <a:path w="2299" h="1140">
                    <a:moveTo>
                      <a:pt x="0" y="261"/>
                    </a:moveTo>
                    <a:lnTo>
                      <a:pt x="875" y="1140"/>
                    </a:lnTo>
                    <a:lnTo>
                      <a:pt x="2299" y="511"/>
                    </a:lnTo>
                    <a:lnTo>
                      <a:pt x="1477" y="0"/>
                    </a:lnTo>
                    <a:lnTo>
                      <a:pt x="0" y="261"/>
                    </a:lnTo>
                    <a:close/>
                  </a:path>
                </a:pathLst>
              </a:custGeom>
              <a:gradFill rotWithShape="1">
                <a:gsLst>
                  <a:gs pos="0">
                    <a:srgbClr val="376A89"/>
                  </a:gs>
                  <a:gs pos="100000">
                    <a:srgbClr val="6F91C3"/>
                  </a:gs>
                </a:gsLst>
                <a:lin ang="5400000" scaled="1"/>
              </a:gradFill>
              <a:ln w="9525">
                <a:noFill/>
                <a:round/>
                <a:headEnd/>
                <a:tailEnd/>
              </a:ln>
            </p:spPr>
            <p:txBody>
              <a:bodyPr/>
              <a:lstStyle/>
              <a:p>
                <a:endParaRPr lang="en-US"/>
              </a:p>
            </p:txBody>
          </p:sp>
          <p:sp>
            <p:nvSpPr>
              <p:cNvPr id="62488" name="Line 8"/>
              <p:cNvSpPr>
                <a:spLocks noChangeShapeType="1"/>
              </p:cNvSpPr>
              <p:nvPr/>
            </p:nvSpPr>
            <p:spPr bwMode="auto">
              <a:xfrm flipH="1" flipV="1">
                <a:off x="96" y="1509"/>
                <a:ext cx="882" cy="881"/>
              </a:xfrm>
              <a:prstGeom prst="line">
                <a:avLst/>
              </a:prstGeom>
              <a:noFill/>
              <a:ln w="12700">
                <a:solidFill>
                  <a:srgbClr val="A3B9D9"/>
                </a:solidFill>
                <a:round/>
                <a:headEnd/>
                <a:tailEnd/>
              </a:ln>
            </p:spPr>
            <p:txBody>
              <a:bodyPr/>
              <a:lstStyle/>
              <a:p>
                <a:endParaRPr lang="en-US"/>
              </a:p>
            </p:txBody>
          </p:sp>
          <p:sp>
            <p:nvSpPr>
              <p:cNvPr id="62489" name="Line 9"/>
              <p:cNvSpPr>
                <a:spLocks noChangeShapeType="1"/>
              </p:cNvSpPr>
              <p:nvPr/>
            </p:nvSpPr>
            <p:spPr bwMode="auto">
              <a:xfrm flipH="1">
                <a:off x="982" y="1752"/>
                <a:ext cx="1413" cy="636"/>
              </a:xfrm>
              <a:prstGeom prst="line">
                <a:avLst/>
              </a:prstGeom>
              <a:noFill/>
              <a:ln w="12700">
                <a:solidFill>
                  <a:srgbClr val="A3B9D9"/>
                </a:solidFill>
                <a:round/>
                <a:headEnd/>
                <a:tailEnd/>
              </a:ln>
            </p:spPr>
            <p:txBody>
              <a:bodyPr/>
              <a:lstStyle/>
              <a:p>
                <a:endParaRPr lang="en-US"/>
              </a:p>
            </p:txBody>
          </p:sp>
        </p:grpSp>
        <p:pic>
          <p:nvPicPr>
            <p:cNvPr id="62483" name="Picture 10" descr="desktop"/>
            <p:cNvPicPr>
              <a:picLocks noChangeAspect="1" noChangeArrowheads="1"/>
            </p:cNvPicPr>
            <p:nvPr/>
          </p:nvPicPr>
          <p:blipFill>
            <a:blip r:embed="rId3"/>
            <a:srcRect/>
            <a:stretch>
              <a:fillRect/>
            </a:stretch>
          </p:blipFill>
          <p:spPr bwMode="auto">
            <a:xfrm>
              <a:off x="4297" y="1083"/>
              <a:ext cx="431" cy="429"/>
            </a:xfrm>
            <a:prstGeom prst="rect">
              <a:avLst/>
            </a:prstGeom>
            <a:noFill/>
            <a:ln w="9525">
              <a:noFill/>
              <a:miter lim="800000"/>
              <a:headEnd/>
              <a:tailEnd/>
            </a:ln>
          </p:spPr>
        </p:pic>
        <p:pic>
          <p:nvPicPr>
            <p:cNvPr id="62484" name="Picture 11" descr="desktop"/>
            <p:cNvPicPr>
              <a:picLocks noChangeAspect="1" noChangeArrowheads="1"/>
            </p:cNvPicPr>
            <p:nvPr/>
          </p:nvPicPr>
          <p:blipFill>
            <a:blip r:embed="rId3"/>
            <a:srcRect/>
            <a:stretch>
              <a:fillRect/>
            </a:stretch>
          </p:blipFill>
          <p:spPr bwMode="auto">
            <a:xfrm>
              <a:off x="4737" y="1011"/>
              <a:ext cx="431" cy="429"/>
            </a:xfrm>
            <a:prstGeom prst="rect">
              <a:avLst/>
            </a:prstGeom>
            <a:noFill/>
            <a:ln w="9525">
              <a:noFill/>
              <a:miter lim="800000"/>
              <a:headEnd/>
              <a:tailEnd/>
            </a:ln>
          </p:spPr>
        </p:pic>
        <p:pic>
          <p:nvPicPr>
            <p:cNvPr id="62485" name="Picture 12" descr="desktop"/>
            <p:cNvPicPr>
              <a:picLocks noChangeAspect="1" noChangeArrowheads="1"/>
            </p:cNvPicPr>
            <p:nvPr/>
          </p:nvPicPr>
          <p:blipFill>
            <a:blip r:embed="rId3"/>
            <a:srcRect/>
            <a:stretch>
              <a:fillRect/>
            </a:stretch>
          </p:blipFill>
          <p:spPr bwMode="auto">
            <a:xfrm>
              <a:off x="4665" y="1411"/>
              <a:ext cx="431" cy="429"/>
            </a:xfrm>
            <a:prstGeom prst="rect">
              <a:avLst/>
            </a:prstGeom>
            <a:noFill/>
            <a:ln w="9525">
              <a:noFill/>
              <a:miter lim="800000"/>
              <a:headEnd/>
              <a:tailEnd/>
            </a:ln>
          </p:spPr>
        </p:pic>
      </p:grpSp>
      <p:grpSp>
        <p:nvGrpSpPr>
          <p:cNvPr id="62468" name="Group 13"/>
          <p:cNvGrpSpPr>
            <a:grpSpLocks/>
          </p:cNvGrpSpPr>
          <p:nvPr/>
        </p:nvGrpSpPr>
        <p:grpSpPr bwMode="auto">
          <a:xfrm>
            <a:off x="7677150" y="4730750"/>
            <a:ext cx="1341438" cy="617538"/>
            <a:chOff x="360" y="2084"/>
            <a:chExt cx="990" cy="665"/>
          </a:xfrm>
        </p:grpSpPr>
        <p:pic>
          <p:nvPicPr>
            <p:cNvPr id="62480" name="Picture 14" descr="inetcloud"/>
            <p:cNvPicPr>
              <a:picLocks noChangeAspect="1" noChangeArrowheads="1"/>
            </p:cNvPicPr>
            <p:nvPr/>
          </p:nvPicPr>
          <p:blipFill>
            <a:blip r:embed="rId4"/>
            <a:srcRect/>
            <a:stretch>
              <a:fillRect/>
            </a:stretch>
          </p:blipFill>
          <p:spPr bwMode="auto">
            <a:xfrm>
              <a:off x="360" y="2084"/>
              <a:ext cx="990" cy="665"/>
            </a:xfrm>
            <a:prstGeom prst="rect">
              <a:avLst/>
            </a:prstGeom>
            <a:noFill/>
            <a:ln w="9525">
              <a:noFill/>
              <a:miter lim="800000"/>
              <a:headEnd/>
              <a:tailEnd/>
            </a:ln>
          </p:spPr>
        </p:pic>
        <p:sp>
          <p:nvSpPr>
            <p:cNvPr id="62481" name="Text Box 15"/>
            <p:cNvSpPr txBox="1">
              <a:spLocks noChangeArrowheads="1"/>
            </p:cNvSpPr>
            <p:nvPr/>
          </p:nvSpPr>
          <p:spPr bwMode="auto">
            <a:xfrm>
              <a:off x="513" y="2303"/>
              <a:ext cx="704" cy="229"/>
            </a:xfrm>
            <a:prstGeom prst="rect">
              <a:avLst/>
            </a:prstGeom>
            <a:noFill/>
            <a:ln w="9525">
              <a:noFill/>
              <a:miter lim="800000"/>
              <a:headEnd/>
              <a:tailEnd/>
            </a:ln>
          </p:spPr>
          <p:txBody>
            <a:bodyPr lIns="0" tIns="0" rIns="0" bIns="0" anchor="ctr" anchorCtr="1">
              <a:spAutoFit/>
            </a:bodyPr>
            <a:lstStyle/>
            <a:p>
              <a:pPr algn="ctr" eaLnBrk="0" hangingPunct="0"/>
              <a:r>
                <a:rPr lang="en-US" sz="1400">
                  <a:solidFill>
                    <a:schemeClr val="bg2"/>
                  </a:solidFill>
                </a:rPr>
                <a:t>Internet</a:t>
              </a:r>
            </a:p>
          </p:txBody>
        </p:sp>
      </p:grpSp>
      <p:cxnSp>
        <p:nvCxnSpPr>
          <p:cNvPr id="62469" name="AutoShape 16"/>
          <p:cNvCxnSpPr>
            <a:cxnSpLocks noChangeShapeType="1"/>
            <a:stCxn id="62489" idx="0"/>
          </p:cNvCxnSpPr>
          <p:nvPr/>
        </p:nvCxnSpPr>
        <p:spPr bwMode="auto">
          <a:xfrm>
            <a:off x="1809750" y="5035550"/>
            <a:ext cx="5895975" cy="1588"/>
          </a:xfrm>
          <a:prstGeom prst="straightConnector1">
            <a:avLst/>
          </a:prstGeom>
          <a:noFill/>
          <a:ln w="9525">
            <a:solidFill>
              <a:schemeClr val="tx1"/>
            </a:solidFill>
            <a:round/>
            <a:headEnd/>
            <a:tailEnd/>
          </a:ln>
        </p:spPr>
      </p:cxnSp>
      <p:pic>
        <p:nvPicPr>
          <p:cNvPr id="62470" name="Picture 17" descr="ProxySGBox"/>
          <p:cNvPicPr>
            <a:picLocks noChangeAspect="1" noChangeArrowheads="1"/>
          </p:cNvPicPr>
          <p:nvPr/>
        </p:nvPicPr>
        <p:blipFill>
          <a:blip r:embed="rId5"/>
          <a:srcRect/>
          <a:stretch>
            <a:fillRect/>
          </a:stretch>
        </p:blipFill>
        <p:spPr bwMode="auto">
          <a:xfrm>
            <a:off x="3913188" y="5754688"/>
            <a:ext cx="1735137" cy="588962"/>
          </a:xfrm>
          <a:prstGeom prst="rect">
            <a:avLst/>
          </a:prstGeom>
          <a:noFill/>
          <a:ln w="9525">
            <a:noFill/>
            <a:miter lim="800000"/>
            <a:headEnd/>
            <a:tailEnd/>
          </a:ln>
        </p:spPr>
      </p:pic>
      <p:grpSp>
        <p:nvGrpSpPr>
          <p:cNvPr id="165906" name="Group 18"/>
          <p:cNvGrpSpPr>
            <a:grpSpLocks/>
          </p:cNvGrpSpPr>
          <p:nvPr/>
        </p:nvGrpSpPr>
        <p:grpSpPr bwMode="auto">
          <a:xfrm>
            <a:off x="1417638" y="5106988"/>
            <a:ext cx="6543675" cy="731837"/>
            <a:chOff x="893" y="3217"/>
            <a:chExt cx="4122" cy="461"/>
          </a:xfrm>
        </p:grpSpPr>
        <p:sp>
          <p:nvSpPr>
            <p:cNvPr id="62473" name="AutoShape 19"/>
            <p:cNvSpPr>
              <a:spLocks noChangeArrowheads="1"/>
            </p:cNvSpPr>
            <p:nvPr/>
          </p:nvSpPr>
          <p:spPr bwMode="auto">
            <a:xfrm>
              <a:off x="1296" y="3217"/>
              <a:ext cx="3319" cy="461"/>
            </a:xfrm>
            <a:prstGeom prst="roundRect">
              <a:avLst>
                <a:gd name="adj" fmla="val 16667"/>
              </a:avLst>
            </a:prstGeom>
            <a:solidFill>
              <a:srgbClr val="CCFFFF"/>
            </a:solidFill>
            <a:ln w="9525">
              <a:solidFill>
                <a:srgbClr val="808080"/>
              </a:solidFill>
              <a:round/>
              <a:headEnd/>
              <a:tailEnd/>
            </a:ln>
          </p:spPr>
          <p:txBody>
            <a:bodyPr wrap="none" anchor="ctr"/>
            <a:lstStyle/>
            <a:p>
              <a:endParaRPr lang="en-US"/>
            </a:p>
          </p:txBody>
        </p:sp>
        <p:sp>
          <p:nvSpPr>
            <p:cNvPr id="62474" name="Line 20"/>
            <p:cNvSpPr>
              <a:spLocks noChangeShapeType="1"/>
            </p:cNvSpPr>
            <p:nvPr/>
          </p:nvSpPr>
          <p:spPr bwMode="auto">
            <a:xfrm>
              <a:off x="893" y="3354"/>
              <a:ext cx="382" cy="0"/>
            </a:xfrm>
            <a:prstGeom prst="line">
              <a:avLst/>
            </a:prstGeom>
            <a:noFill/>
            <a:ln w="50800">
              <a:solidFill>
                <a:srgbClr val="008000"/>
              </a:solidFill>
              <a:round/>
              <a:headEnd/>
              <a:tailEnd type="triangle" w="med" len="med"/>
            </a:ln>
          </p:spPr>
          <p:txBody>
            <a:bodyPr/>
            <a:lstStyle/>
            <a:p>
              <a:endParaRPr lang="en-US"/>
            </a:p>
          </p:txBody>
        </p:sp>
        <p:sp>
          <p:nvSpPr>
            <p:cNvPr id="62475" name="Line 21"/>
            <p:cNvSpPr>
              <a:spLocks noChangeShapeType="1"/>
            </p:cNvSpPr>
            <p:nvPr/>
          </p:nvSpPr>
          <p:spPr bwMode="auto">
            <a:xfrm>
              <a:off x="4633" y="3385"/>
              <a:ext cx="382" cy="0"/>
            </a:xfrm>
            <a:prstGeom prst="line">
              <a:avLst/>
            </a:prstGeom>
            <a:noFill/>
            <a:ln w="50800">
              <a:solidFill>
                <a:srgbClr val="008000"/>
              </a:solidFill>
              <a:round/>
              <a:headEnd/>
              <a:tailEnd type="triangle" w="med" len="med"/>
            </a:ln>
          </p:spPr>
          <p:txBody>
            <a:bodyPr/>
            <a:lstStyle/>
            <a:p>
              <a:endParaRPr lang="en-US"/>
            </a:p>
          </p:txBody>
        </p:sp>
        <p:sp>
          <p:nvSpPr>
            <p:cNvPr id="62476" name="Rectangle 22"/>
            <p:cNvSpPr>
              <a:spLocks noChangeArrowheads="1"/>
            </p:cNvSpPr>
            <p:nvPr/>
          </p:nvSpPr>
          <p:spPr bwMode="auto">
            <a:xfrm>
              <a:off x="1360" y="3275"/>
              <a:ext cx="648" cy="331"/>
            </a:xfrm>
            <a:prstGeom prst="rect">
              <a:avLst/>
            </a:prstGeom>
            <a:solidFill>
              <a:srgbClr val="FFFF99"/>
            </a:solidFill>
            <a:ln w="9525">
              <a:solidFill>
                <a:srgbClr val="808080"/>
              </a:solidFill>
              <a:miter lim="800000"/>
              <a:headEnd/>
              <a:tailEnd/>
            </a:ln>
          </p:spPr>
          <p:txBody>
            <a:bodyPr wrap="none" anchor="ctr"/>
            <a:lstStyle/>
            <a:p>
              <a:pPr algn="ctr"/>
              <a:r>
                <a:rPr lang="en-US" sz="1600"/>
                <a:t>URL</a:t>
              </a:r>
            </a:p>
            <a:p>
              <a:pPr algn="ctr"/>
              <a:r>
                <a:rPr lang="en-US" sz="1600"/>
                <a:t>Filtering</a:t>
              </a:r>
            </a:p>
          </p:txBody>
        </p:sp>
        <p:sp>
          <p:nvSpPr>
            <p:cNvPr id="62477" name="Rectangle 23"/>
            <p:cNvSpPr>
              <a:spLocks noChangeArrowheads="1"/>
            </p:cNvSpPr>
            <p:nvPr/>
          </p:nvSpPr>
          <p:spPr bwMode="auto">
            <a:xfrm>
              <a:off x="2058" y="3280"/>
              <a:ext cx="648" cy="331"/>
            </a:xfrm>
            <a:prstGeom prst="rect">
              <a:avLst/>
            </a:prstGeom>
            <a:solidFill>
              <a:srgbClr val="FFFF99"/>
            </a:solidFill>
            <a:ln w="9525">
              <a:solidFill>
                <a:srgbClr val="808080"/>
              </a:solidFill>
              <a:miter lim="800000"/>
              <a:headEnd/>
              <a:tailEnd/>
            </a:ln>
          </p:spPr>
          <p:txBody>
            <a:bodyPr wrap="none" anchor="ctr"/>
            <a:lstStyle/>
            <a:p>
              <a:pPr algn="ctr"/>
              <a:r>
                <a:rPr lang="en-US" sz="1600"/>
                <a:t>DLP</a:t>
              </a:r>
            </a:p>
            <a:p>
              <a:pPr algn="ctr"/>
              <a:r>
                <a:rPr lang="en-US" sz="1600"/>
                <a:t>Checks</a:t>
              </a:r>
            </a:p>
          </p:txBody>
        </p:sp>
        <p:sp>
          <p:nvSpPr>
            <p:cNvPr id="62478" name="Rectangle 24"/>
            <p:cNvSpPr>
              <a:spLocks noChangeArrowheads="1"/>
            </p:cNvSpPr>
            <p:nvPr/>
          </p:nvSpPr>
          <p:spPr bwMode="auto">
            <a:xfrm>
              <a:off x="2756" y="3278"/>
              <a:ext cx="648" cy="331"/>
            </a:xfrm>
            <a:prstGeom prst="rect">
              <a:avLst/>
            </a:prstGeom>
            <a:solidFill>
              <a:srgbClr val="FFFF99"/>
            </a:solidFill>
            <a:ln w="9525">
              <a:solidFill>
                <a:srgbClr val="808080"/>
              </a:solidFill>
              <a:miter lim="800000"/>
              <a:headEnd/>
              <a:tailEnd/>
            </a:ln>
          </p:spPr>
          <p:txBody>
            <a:bodyPr wrap="none" anchor="ctr"/>
            <a:lstStyle/>
            <a:p>
              <a:pPr algn="ctr"/>
              <a:r>
                <a:rPr lang="en-US" sz="1600"/>
                <a:t>AAA</a:t>
              </a:r>
            </a:p>
            <a:p>
              <a:pPr algn="ctr"/>
              <a:r>
                <a:rPr lang="en-US" sz="1600"/>
                <a:t>Policy</a:t>
              </a:r>
            </a:p>
          </p:txBody>
        </p:sp>
        <p:sp>
          <p:nvSpPr>
            <p:cNvPr id="62479" name="Rectangle 25"/>
            <p:cNvSpPr>
              <a:spLocks noChangeArrowheads="1"/>
            </p:cNvSpPr>
            <p:nvPr/>
          </p:nvSpPr>
          <p:spPr bwMode="auto">
            <a:xfrm>
              <a:off x="3454" y="3276"/>
              <a:ext cx="1064" cy="331"/>
            </a:xfrm>
            <a:prstGeom prst="rect">
              <a:avLst/>
            </a:prstGeom>
            <a:solidFill>
              <a:srgbClr val="FFFF99"/>
            </a:solidFill>
            <a:ln w="9525">
              <a:solidFill>
                <a:srgbClr val="808080"/>
              </a:solidFill>
              <a:miter lim="800000"/>
              <a:headEnd/>
              <a:tailEnd/>
            </a:ln>
          </p:spPr>
          <p:txBody>
            <a:bodyPr wrap="none" anchor="ctr"/>
            <a:lstStyle/>
            <a:p>
              <a:pPr algn="ctr"/>
              <a:r>
                <a:rPr lang="en-US" sz="1600"/>
                <a:t>Method Controls</a:t>
              </a:r>
            </a:p>
            <a:p>
              <a:pPr algn="ctr"/>
              <a:r>
                <a:rPr lang="en-US" sz="1600"/>
                <a:t>Cert. Validation</a:t>
              </a:r>
            </a:p>
          </p:txBody>
        </p:sp>
      </p:grpSp>
      <p:sp>
        <p:nvSpPr>
          <p:cNvPr id="62472" name="Text Box 26"/>
          <p:cNvSpPr txBox="1">
            <a:spLocks noChangeArrowheads="1"/>
          </p:cNvSpPr>
          <p:nvPr/>
        </p:nvSpPr>
        <p:spPr bwMode="auto">
          <a:xfrm>
            <a:off x="5167313" y="6216650"/>
            <a:ext cx="609600" cy="304800"/>
          </a:xfrm>
          <a:prstGeom prst="rect">
            <a:avLst/>
          </a:prstGeom>
          <a:noFill/>
          <a:ln w="9525">
            <a:noFill/>
            <a:miter lim="800000"/>
            <a:headEnd/>
            <a:tailEnd/>
          </a:ln>
        </p:spPr>
        <p:txBody>
          <a:bodyPr wrap="none">
            <a:spAutoFit/>
          </a:bodyPr>
          <a:lstStyle/>
          <a:p>
            <a:r>
              <a:rPr lang="en-US" sz="1400" b="1">
                <a:solidFill>
                  <a:srgbClr val="003399"/>
                </a:solidFill>
              </a:rPr>
              <a:t>SWG</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65906"/>
                                        </p:tgtEl>
                                        <p:attrNameLst>
                                          <p:attrName>style.visibility</p:attrName>
                                        </p:attrNameLst>
                                      </p:cBhvr>
                                      <p:to>
                                        <p:strVal val="visible"/>
                                      </p:to>
                                    </p:set>
                                    <p:animEffect transition="in" filter="wipe(left)">
                                      <p:cBhvr>
                                        <p:cTn id="7" dur="1000"/>
                                        <p:tgtEl>
                                          <p:spTgt spid="165906"/>
                                        </p:tgtEl>
                                      </p:cBhvr>
                                    </p:animEffect>
                                  </p:childTnLst>
                                </p:cTn>
                              </p:par>
                            </p:childTnLst>
                          </p:cTn>
                        </p:par>
                        <p:par>
                          <p:cTn id="8" fill="hold">
                            <p:stCondLst>
                              <p:cond delay="1000"/>
                            </p:stCondLst>
                            <p:childTnLst>
                              <p:par>
                                <p:cTn id="9" presetID="22" presetClass="entr" presetSubtype="1" fill="hold" grpId="0" nodeType="afterEffect">
                                  <p:stCondLst>
                                    <p:cond delay="0"/>
                                  </p:stCondLst>
                                  <p:childTnLst>
                                    <p:set>
                                      <p:cBhvr>
                                        <p:cTn id="10" dur="1" fill="hold">
                                          <p:stCondLst>
                                            <p:cond delay="0"/>
                                          </p:stCondLst>
                                        </p:cTn>
                                        <p:tgtEl>
                                          <p:spTgt spid="165891">
                                            <p:txEl>
                                              <p:pRg st="0" end="0"/>
                                            </p:txEl>
                                          </p:spTgt>
                                        </p:tgtEl>
                                        <p:attrNameLst>
                                          <p:attrName>style.visibility</p:attrName>
                                        </p:attrNameLst>
                                      </p:cBhvr>
                                      <p:to>
                                        <p:strVal val="visible"/>
                                      </p:to>
                                    </p:set>
                                    <p:animEffect transition="in" filter="wipe(up)">
                                      <p:cBhvr>
                                        <p:cTn id="11" dur="500"/>
                                        <p:tgtEl>
                                          <p:spTgt spid="165891">
                                            <p:txEl>
                                              <p:pRg st="0" end="0"/>
                                            </p:txEl>
                                          </p:spTgt>
                                        </p:tgtEl>
                                      </p:cBhvr>
                                    </p:animEffect>
                                  </p:childTnLst>
                                </p:cTn>
                              </p:par>
                            </p:childTnLst>
                          </p:cTn>
                        </p:par>
                        <p:par>
                          <p:cTn id="12" fill="hold">
                            <p:stCondLst>
                              <p:cond delay="1500"/>
                            </p:stCondLst>
                            <p:childTnLst>
                              <p:par>
                                <p:cTn id="13" presetID="22" presetClass="entr" presetSubtype="1" fill="hold" grpId="0" nodeType="afterEffect">
                                  <p:stCondLst>
                                    <p:cond delay="0"/>
                                  </p:stCondLst>
                                  <p:childTnLst>
                                    <p:set>
                                      <p:cBhvr>
                                        <p:cTn id="14" dur="1" fill="hold">
                                          <p:stCondLst>
                                            <p:cond delay="0"/>
                                          </p:stCondLst>
                                        </p:cTn>
                                        <p:tgtEl>
                                          <p:spTgt spid="165891">
                                            <p:txEl>
                                              <p:pRg st="1" end="1"/>
                                            </p:txEl>
                                          </p:spTgt>
                                        </p:tgtEl>
                                        <p:attrNameLst>
                                          <p:attrName>style.visibility</p:attrName>
                                        </p:attrNameLst>
                                      </p:cBhvr>
                                      <p:to>
                                        <p:strVal val="visible"/>
                                      </p:to>
                                    </p:set>
                                    <p:animEffect transition="in" filter="wipe(up)">
                                      <p:cBhvr>
                                        <p:cTn id="15" dur="500"/>
                                        <p:tgtEl>
                                          <p:spTgt spid="165891">
                                            <p:txEl>
                                              <p:pRg st="1" end="1"/>
                                            </p:txEl>
                                          </p:spTgt>
                                        </p:tgtEl>
                                      </p:cBhvr>
                                    </p:animEffect>
                                  </p:childTnLst>
                                </p:cTn>
                              </p:par>
                            </p:childTnLst>
                          </p:cTn>
                        </p:par>
                        <p:par>
                          <p:cTn id="16" fill="hold">
                            <p:stCondLst>
                              <p:cond delay="2000"/>
                            </p:stCondLst>
                            <p:childTnLst>
                              <p:par>
                                <p:cTn id="17" presetID="22" presetClass="entr" presetSubtype="1" fill="hold" grpId="0" nodeType="afterEffect">
                                  <p:stCondLst>
                                    <p:cond delay="0"/>
                                  </p:stCondLst>
                                  <p:childTnLst>
                                    <p:set>
                                      <p:cBhvr>
                                        <p:cTn id="18" dur="1" fill="hold">
                                          <p:stCondLst>
                                            <p:cond delay="0"/>
                                          </p:stCondLst>
                                        </p:cTn>
                                        <p:tgtEl>
                                          <p:spTgt spid="165891">
                                            <p:txEl>
                                              <p:pRg st="2" end="2"/>
                                            </p:txEl>
                                          </p:spTgt>
                                        </p:tgtEl>
                                        <p:attrNameLst>
                                          <p:attrName>style.visibility</p:attrName>
                                        </p:attrNameLst>
                                      </p:cBhvr>
                                      <p:to>
                                        <p:strVal val="visible"/>
                                      </p:to>
                                    </p:set>
                                    <p:animEffect transition="in" filter="wipe(up)">
                                      <p:cBhvr>
                                        <p:cTn id="19" dur="500"/>
                                        <p:tgtEl>
                                          <p:spTgt spid="165891">
                                            <p:txEl>
                                              <p:pRg st="2" end="2"/>
                                            </p:txEl>
                                          </p:spTgt>
                                        </p:tgtEl>
                                      </p:cBhvr>
                                    </p:animEffect>
                                  </p:childTnLst>
                                </p:cTn>
                              </p:par>
                            </p:childTnLst>
                          </p:cTn>
                        </p:par>
                        <p:par>
                          <p:cTn id="20" fill="hold">
                            <p:stCondLst>
                              <p:cond delay="2500"/>
                            </p:stCondLst>
                            <p:childTnLst>
                              <p:par>
                                <p:cTn id="21" presetID="22" presetClass="entr" presetSubtype="1" fill="hold" grpId="0" nodeType="afterEffect">
                                  <p:stCondLst>
                                    <p:cond delay="0"/>
                                  </p:stCondLst>
                                  <p:childTnLst>
                                    <p:set>
                                      <p:cBhvr>
                                        <p:cTn id="22" dur="1" fill="hold">
                                          <p:stCondLst>
                                            <p:cond delay="0"/>
                                          </p:stCondLst>
                                        </p:cTn>
                                        <p:tgtEl>
                                          <p:spTgt spid="165891">
                                            <p:txEl>
                                              <p:pRg st="3" end="3"/>
                                            </p:txEl>
                                          </p:spTgt>
                                        </p:tgtEl>
                                        <p:attrNameLst>
                                          <p:attrName>style.visibility</p:attrName>
                                        </p:attrNameLst>
                                      </p:cBhvr>
                                      <p:to>
                                        <p:strVal val="visible"/>
                                      </p:to>
                                    </p:set>
                                    <p:animEffect transition="in" filter="wipe(up)">
                                      <p:cBhvr>
                                        <p:cTn id="23" dur="500"/>
                                        <p:tgtEl>
                                          <p:spTgt spid="165891">
                                            <p:txEl>
                                              <p:pRg st="3" end="3"/>
                                            </p:txEl>
                                          </p:spTgt>
                                        </p:tgtEl>
                                      </p:cBhvr>
                                    </p:animEffect>
                                  </p:childTnLst>
                                </p:cTn>
                              </p:par>
                            </p:childTnLst>
                          </p:cTn>
                        </p:par>
                        <p:par>
                          <p:cTn id="24" fill="hold">
                            <p:stCondLst>
                              <p:cond delay="3000"/>
                            </p:stCondLst>
                            <p:childTnLst>
                              <p:par>
                                <p:cTn id="25" presetID="22" presetClass="entr" presetSubtype="1" fill="hold" grpId="0" nodeType="afterEffect">
                                  <p:stCondLst>
                                    <p:cond delay="0"/>
                                  </p:stCondLst>
                                  <p:childTnLst>
                                    <p:set>
                                      <p:cBhvr>
                                        <p:cTn id="26" dur="1" fill="hold">
                                          <p:stCondLst>
                                            <p:cond delay="0"/>
                                          </p:stCondLst>
                                        </p:cTn>
                                        <p:tgtEl>
                                          <p:spTgt spid="165891">
                                            <p:txEl>
                                              <p:pRg st="4" end="4"/>
                                            </p:txEl>
                                          </p:spTgt>
                                        </p:tgtEl>
                                        <p:attrNameLst>
                                          <p:attrName>style.visibility</p:attrName>
                                        </p:attrNameLst>
                                      </p:cBhvr>
                                      <p:to>
                                        <p:strVal val="visible"/>
                                      </p:to>
                                    </p:set>
                                    <p:animEffect transition="in" filter="wipe(up)">
                                      <p:cBhvr>
                                        <p:cTn id="27" dur="500"/>
                                        <p:tgtEl>
                                          <p:spTgt spid="165891">
                                            <p:txEl>
                                              <p:pRg st="4" end="4"/>
                                            </p:txEl>
                                          </p:spTgt>
                                        </p:tgtEl>
                                      </p:cBhvr>
                                    </p:animEffect>
                                  </p:childTnLst>
                                </p:cTn>
                              </p:par>
                            </p:childTnLst>
                          </p:cTn>
                        </p:par>
                        <p:par>
                          <p:cTn id="28" fill="hold">
                            <p:stCondLst>
                              <p:cond delay="3500"/>
                            </p:stCondLst>
                            <p:childTnLst>
                              <p:par>
                                <p:cTn id="29" presetID="22" presetClass="entr" presetSubtype="1" fill="hold" grpId="0" nodeType="afterEffect">
                                  <p:stCondLst>
                                    <p:cond delay="0"/>
                                  </p:stCondLst>
                                  <p:childTnLst>
                                    <p:set>
                                      <p:cBhvr>
                                        <p:cTn id="30" dur="1" fill="hold">
                                          <p:stCondLst>
                                            <p:cond delay="0"/>
                                          </p:stCondLst>
                                        </p:cTn>
                                        <p:tgtEl>
                                          <p:spTgt spid="165891">
                                            <p:txEl>
                                              <p:pRg st="5" end="5"/>
                                            </p:txEl>
                                          </p:spTgt>
                                        </p:tgtEl>
                                        <p:attrNameLst>
                                          <p:attrName>style.visibility</p:attrName>
                                        </p:attrNameLst>
                                      </p:cBhvr>
                                      <p:to>
                                        <p:strVal val="visible"/>
                                      </p:to>
                                    </p:set>
                                    <p:animEffect transition="in" filter="wipe(up)">
                                      <p:cBhvr>
                                        <p:cTn id="31" dur="500"/>
                                        <p:tgtEl>
                                          <p:spTgt spid="165891">
                                            <p:txEl>
                                              <p:pRg st="5" end="5"/>
                                            </p:txEl>
                                          </p:spTgt>
                                        </p:tgtEl>
                                      </p:cBhvr>
                                    </p:animEffect>
                                  </p:childTnLst>
                                </p:cTn>
                              </p:par>
                            </p:childTnLst>
                          </p:cTn>
                        </p:par>
                        <p:par>
                          <p:cTn id="32" fill="hold">
                            <p:stCondLst>
                              <p:cond delay="4000"/>
                            </p:stCondLst>
                            <p:childTnLst>
                              <p:par>
                                <p:cTn id="33" presetID="22" presetClass="entr" presetSubtype="1" fill="hold" grpId="0" nodeType="afterEffect">
                                  <p:stCondLst>
                                    <p:cond delay="0"/>
                                  </p:stCondLst>
                                  <p:childTnLst>
                                    <p:set>
                                      <p:cBhvr>
                                        <p:cTn id="34" dur="1" fill="hold">
                                          <p:stCondLst>
                                            <p:cond delay="0"/>
                                          </p:stCondLst>
                                        </p:cTn>
                                        <p:tgtEl>
                                          <p:spTgt spid="165891">
                                            <p:txEl>
                                              <p:pRg st="6" end="6"/>
                                            </p:txEl>
                                          </p:spTgt>
                                        </p:tgtEl>
                                        <p:attrNameLst>
                                          <p:attrName>style.visibility</p:attrName>
                                        </p:attrNameLst>
                                      </p:cBhvr>
                                      <p:to>
                                        <p:strVal val="visible"/>
                                      </p:to>
                                    </p:set>
                                    <p:animEffect transition="in" filter="wipe(up)">
                                      <p:cBhvr>
                                        <p:cTn id="35" dur="500"/>
                                        <p:tgtEl>
                                          <p:spTgt spid="165891">
                                            <p:txEl>
                                              <p:pRg st="6" end="6"/>
                                            </p:txEl>
                                          </p:spTgt>
                                        </p:tgtEl>
                                      </p:cBhvr>
                                    </p:animEffect>
                                  </p:childTnLst>
                                </p:cTn>
                              </p:par>
                            </p:childTnLst>
                          </p:cTn>
                        </p:par>
                        <p:par>
                          <p:cTn id="36" fill="hold">
                            <p:stCondLst>
                              <p:cond delay="4500"/>
                            </p:stCondLst>
                            <p:childTnLst>
                              <p:par>
                                <p:cTn id="37" presetID="22" presetClass="entr" presetSubtype="1" fill="hold" grpId="0" nodeType="afterEffect">
                                  <p:stCondLst>
                                    <p:cond delay="0"/>
                                  </p:stCondLst>
                                  <p:childTnLst>
                                    <p:set>
                                      <p:cBhvr>
                                        <p:cTn id="38" dur="1" fill="hold">
                                          <p:stCondLst>
                                            <p:cond delay="0"/>
                                          </p:stCondLst>
                                        </p:cTn>
                                        <p:tgtEl>
                                          <p:spTgt spid="165891">
                                            <p:txEl>
                                              <p:pRg st="7" end="7"/>
                                            </p:txEl>
                                          </p:spTgt>
                                        </p:tgtEl>
                                        <p:attrNameLst>
                                          <p:attrName>style.visibility</p:attrName>
                                        </p:attrNameLst>
                                      </p:cBhvr>
                                      <p:to>
                                        <p:strVal val="visible"/>
                                      </p:to>
                                    </p:set>
                                    <p:animEffect transition="in" filter="wipe(up)">
                                      <p:cBhvr>
                                        <p:cTn id="39" dur="500"/>
                                        <p:tgtEl>
                                          <p:spTgt spid="165891">
                                            <p:txEl>
                                              <p:pRg st="7" end="7"/>
                                            </p:txEl>
                                          </p:spTgt>
                                        </p:tgtEl>
                                      </p:cBhvr>
                                    </p:animEffect>
                                  </p:childTnLst>
                                </p:cTn>
                              </p:par>
                            </p:childTnLst>
                          </p:cTn>
                        </p:par>
                        <p:par>
                          <p:cTn id="40" fill="hold">
                            <p:stCondLst>
                              <p:cond delay="5000"/>
                            </p:stCondLst>
                            <p:childTnLst>
                              <p:par>
                                <p:cTn id="41" presetID="22" presetClass="entr" presetSubtype="1" fill="hold" grpId="0" nodeType="afterEffect">
                                  <p:stCondLst>
                                    <p:cond delay="0"/>
                                  </p:stCondLst>
                                  <p:childTnLst>
                                    <p:set>
                                      <p:cBhvr>
                                        <p:cTn id="42" dur="1" fill="hold">
                                          <p:stCondLst>
                                            <p:cond delay="0"/>
                                          </p:stCondLst>
                                        </p:cTn>
                                        <p:tgtEl>
                                          <p:spTgt spid="165891">
                                            <p:txEl>
                                              <p:pRg st="8" end="8"/>
                                            </p:txEl>
                                          </p:spTgt>
                                        </p:tgtEl>
                                        <p:attrNameLst>
                                          <p:attrName>style.visibility</p:attrName>
                                        </p:attrNameLst>
                                      </p:cBhvr>
                                      <p:to>
                                        <p:strVal val="visible"/>
                                      </p:to>
                                    </p:set>
                                    <p:animEffect transition="in" filter="wipe(up)">
                                      <p:cBhvr>
                                        <p:cTn id="43" dur="500"/>
                                        <p:tgtEl>
                                          <p:spTgt spid="16589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891"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title" idx="4294967295"/>
          </p:nvPr>
        </p:nvSpPr>
        <p:spPr>
          <a:xfrm>
            <a:off x="457200" y="0"/>
            <a:ext cx="8686800" cy="838200"/>
          </a:xfrm>
        </p:spPr>
        <p:txBody>
          <a:bodyPr/>
          <a:lstStyle/>
          <a:p>
            <a:pPr algn="l"/>
            <a:r>
              <a:rPr lang="en-US" smtClean="0"/>
              <a:t>SWG Request Controls - Inbound</a:t>
            </a:r>
          </a:p>
        </p:txBody>
      </p:sp>
      <p:sp>
        <p:nvSpPr>
          <p:cNvPr id="167939" name="Rectangle 3"/>
          <p:cNvSpPr>
            <a:spLocks noGrp="1" noChangeArrowheads="1"/>
          </p:cNvSpPr>
          <p:nvPr>
            <p:ph type="body" idx="4294967295"/>
          </p:nvPr>
        </p:nvSpPr>
        <p:spPr>
          <a:xfrm>
            <a:off x="304800" y="1066800"/>
            <a:ext cx="8382000" cy="4572000"/>
          </a:xfrm>
        </p:spPr>
        <p:txBody>
          <a:bodyPr/>
          <a:lstStyle/>
          <a:p>
            <a:pPr>
              <a:lnSpc>
                <a:spcPct val="80000"/>
              </a:lnSpc>
              <a:spcBef>
                <a:spcPct val="50000"/>
              </a:spcBef>
              <a:spcAft>
                <a:spcPct val="3000"/>
              </a:spcAft>
              <a:buClr>
                <a:schemeClr val="accent1"/>
              </a:buClr>
              <a:buSzPct val="80000"/>
            </a:pPr>
            <a:r>
              <a:rPr lang="en-US" sz="2100" smtClean="0">
                <a:solidFill>
                  <a:srgbClr val="4D4D4D"/>
                </a:solidFill>
              </a:rPr>
              <a:t>Inbound Requests:</a:t>
            </a:r>
          </a:p>
          <a:p>
            <a:pPr lvl="1">
              <a:lnSpc>
                <a:spcPct val="80000"/>
              </a:lnSpc>
              <a:spcBef>
                <a:spcPct val="50000"/>
              </a:spcBef>
              <a:spcAft>
                <a:spcPct val="3000"/>
              </a:spcAft>
              <a:buClr>
                <a:schemeClr val="accent1"/>
              </a:buClr>
              <a:buSzPct val="80000"/>
            </a:pPr>
            <a:r>
              <a:rPr lang="en-US" sz="1800" smtClean="0">
                <a:solidFill>
                  <a:srgbClr val="4D4D4D"/>
                </a:solidFill>
              </a:rPr>
              <a:t>Threat analysis (MMC &amp; Malware), proactive &amp; signature checks</a:t>
            </a:r>
          </a:p>
          <a:p>
            <a:pPr lvl="2">
              <a:lnSpc>
                <a:spcPct val="80000"/>
              </a:lnSpc>
              <a:spcBef>
                <a:spcPct val="50000"/>
              </a:spcBef>
              <a:spcAft>
                <a:spcPct val="3000"/>
              </a:spcAft>
              <a:buClr>
                <a:schemeClr val="accent1"/>
              </a:buClr>
              <a:buSzPct val="80000"/>
            </a:pPr>
            <a:r>
              <a:rPr lang="en-US" sz="1600" smtClean="0">
                <a:solidFill>
                  <a:srgbClr val="4D4D4D"/>
                </a:solidFill>
              </a:rPr>
              <a:t>Kaspersky and Sophos are showing leading test results</a:t>
            </a:r>
          </a:p>
          <a:p>
            <a:pPr lvl="1">
              <a:lnSpc>
                <a:spcPct val="80000"/>
              </a:lnSpc>
              <a:spcBef>
                <a:spcPct val="50000"/>
              </a:spcBef>
              <a:spcAft>
                <a:spcPct val="3000"/>
              </a:spcAft>
              <a:buClr>
                <a:schemeClr val="accent1"/>
              </a:buClr>
              <a:buSzPct val="80000"/>
            </a:pPr>
            <a:r>
              <a:rPr lang="en-US" sz="1800" smtClean="0">
                <a:solidFill>
                  <a:srgbClr val="4D4D4D"/>
                </a:solidFill>
              </a:rPr>
              <a:t>Protocol Compliance (buffer overflows, e.g. Quicktime - iTunes)</a:t>
            </a:r>
          </a:p>
          <a:p>
            <a:pPr lvl="1">
              <a:lnSpc>
                <a:spcPct val="80000"/>
              </a:lnSpc>
              <a:spcBef>
                <a:spcPct val="50000"/>
              </a:spcBef>
              <a:spcAft>
                <a:spcPct val="3000"/>
              </a:spcAft>
              <a:buClr>
                <a:schemeClr val="accent1"/>
              </a:buClr>
              <a:buSzPct val="80000"/>
            </a:pPr>
            <a:r>
              <a:rPr lang="en-US" sz="1800" smtClean="0">
                <a:solidFill>
                  <a:srgbClr val="4D4D4D"/>
                </a:solidFill>
              </a:rPr>
              <a:t>Content Filters (attachments, executables, file types, etc.)</a:t>
            </a:r>
          </a:p>
          <a:p>
            <a:pPr lvl="1">
              <a:lnSpc>
                <a:spcPct val="80000"/>
              </a:lnSpc>
              <a:spcBef>
                <a:spcPct val="50000"/>
              </a:spcBef>
              <a:spcAft>
                <a:spcPct val="3000"/>
              </a:spcAft>
              <a:buClr>
                <a:schemeClr val="accent1"/>
              </a:buClr>
              <a:buSzPct val="80000"/>
            </a:pPr>
            <a:r>
              <a:rPr lang="en-US" sz="1800" smtClean="0">
                <a:solidFill>
                  <a:srgbClr val="4D4D4D"/>
                </a:solidFill>
              </a:rPr>
              <a:t>Apparent data typing &amp; container mismatch detection</a:t>
            </a:r>
          </a:p>
          <a:p>
            <a:pPr lvl="1">
              <a:lnSpc>
                <a:spcPct val="80000"/>
              </a:lnSpc>
              <a:spcBef>
                <a:spcPct val="50000"/>
              </a:spcBef>
              <a:spcAft>
                <a:spcPct val="3000"/>
              </a:spcAft>
              <a:buClr>
                <a:schemeClr val="accent1"/>
              </a:buClr>
              <a:buSzPct val="80000"/>
            </a:pPr>
            <a:r>
              <a:rPr lang="en-US" sz="1800" smtClean="0">
                <a:solidFill>
                  <a:srgbClr val="4D4D4D"/>
                </a:solidFill>
              </a:rPr>
              <a:t>Active content validation checks</a:t>
            </a:r>
          </a:p>
          <a:p>
            <a:pPr>
              <a:lnSpc>
                <a:spcPct val="80000"/>
              </a:lnSpc>
              <a:spcBef>
                <a:spcPct val="50000"/>
              </a:spcBef>
              <a:spcAft>
                <a:spcPct val="3000"/>
              </a:spcAft>
              <a:buClr>
                <a:schemeClr val="accent1"/>
              </a:buClr>
              <a:buSzPct val="80000"/>
            </a:pPr>
            <a:endParaRPr lang="en-US" sz="2100" smtClean="0">
              <a:solidFill>
                <a:srgbClr val="4D4D4D"/>
              </a:solidFill>
            </a:endParaRPr>
          </a:p>
        </p:txBody>
      </p:sp>
      <p:grpSp>
        <p:nvGrpSpPr>
          <p:cNvPr id="64515" name="Group 4"/>
          <p:cNvGrpSpPr>
            <a:grpSpLocks/>
          </p:cNvGrpSpPr>
          <p:nvPr/>
        </p:nvGrpSpPr>
        <p:grpSpPr bwMode="auto">
          <a:xfrm>
            <a:off x="247650" y="4627563"/>
            <a:ext cx="1562100" cy="903287"/>
            <a:chOff x="4072" y="1011"/>
            <a:chExt cx="1560" cy="881"/>
          </a:xfrm>
        </p:grpSpPr>
        <p:grpSp>
          <p:nvGrpSpPr>
            <p:cNvPr id="64538" name="Group 5"/>
            <p:cNvGrpSpPr>
              <a:grpSpLocks/>
            </p:cNvGrpSpPr>
            <p:nvPr/>
          </p:nvGrpSpPr>
          <p:grpSpPr bwMode="auto">
            <a:xfrm>
              <a:off x="4072" y="1080"/>
              <a:ext cx="1560" cy="812"/>
              <a:chOff x="96" y="1248"/>
              <a:chExt cx="2304" cy="1218"/>
            </a:xfrm>
          </p:grpSpPr>
          <p:sp>
            <p:nvSpPr>
              <p:cNvPr id="64542" name="Freeform 6"/>
              <p:cNvSpPr>
                <a:spLocks/>
              </p:cNvSpPr>
              <p:nvPr/>
            </p:nvSpPr>
            <p:spPr bwMode="auto">
              <a:xfrm>
                <a:off x="98" y="1278"/>
                <a:ext cx="2300" cy="1188"/>
              </a:xfrm>
              <a:custGeom>
                <a:avLst/>
                <a:gdLst>
                  <a:gd name="T0" fmla="*/ 0 w 2300"/>
                  <a:gd name="T1" fmla="*/ 232 h 1188"/>
                  <a:gd name="T2" fmla="*/ 0 w 2300"/>
                  <a:gd name="T3" fmla="*/ 292 h 1188"/>
                  <a:gd name="T4" fmla="*/ 878 w 2300"/>
                  <a:gd name="T5" fmla="*/ 1188 h 1188"/>
                  <a:gd name="T6" fmla="*/ 2299 w 2300"/>
                  <a:gd name="T7" fmla="*/ 537 h 1188"/>
                  <a:gd name="T8" fmla="*/ 2300 w 2300"/>
                  <a:gd name="T9" fmla="*/ 474 h 1188"/>
                  <a:gd name="T10" fmla="*/ 1483 w 2300"/>
                  <a:gd name="T11" fmla="*/ 0 h 1188"/>
                  <a:gd name="T12" fmla="*/ 0 w 2300"/>
                  <a:gd name="T13" fmla="*/ 232 h 1188"/>
                  <a:gd name="T14" fmla="*/ 0 60000 65536"/>
                  <a:gd name="T15" fmla="*/ 0 60000 65536"/>
                  <a:gd name="T16" fmla="*/ 0 60000 65536"/>
                  <a:gd name="T17" fmla="*/ 0 60000 65536"/>
                  <a:gd name="T18" fmla="*/ 0 60000 65536"/>
                  <a:gd name="T19" fmla="*/ 0 60000 65536"/>
                  <a:gd name="T20" fmla="*/ 0 60000 65536"/>
                  <a:gd name="T21" fmla="*/ 0 w 2300"/>
                  <a:gd name="T22" fmla="*/ 0 h 1188"/>
                  <a:gd name="T23" fmla="*/ 2300 w 2300"/>
                  <a:gd name="T24" fmla="*/ 1188 h 118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00" h="1188">
                    <a:moveTo>
                      <a:pt x="0" y="232"/>
                    </a:moveTo>
                    <a:lnTo>
                      <a:pt x="0" y="292"/>
                    </a:lnTo>
                    <a:lnTo>
                      <a:pt x="878" y="1188"/>
                    </a:lnTo>
                    <a:lnTo>
                      <a:pt x="2299" y="537"/>
                    </a:lnTo>
                    <a:lnTo>
                      <a:pt x="2300" y="474"/>
                    </a:lnTo>
                    <a:lnTo>
                      <a:pt x="1483" y="0"/>
                    </a:lnTo>
                    <a:lnTo>
                      <a:pt x="0" y="232"/>
                    </a:lnTo>
                    <a:close/>
                  </a:path>
                </a:pathLst>
              </a:custGeom>
              <a:solidFill>
                <a:srgbClr val="183462"/>
              </a:solidFill>
              <a:ln w="9525">
                <a:noFill/>
                <a:round/>
                <a:headEnd/>
                <a:tailEnd/>
              </a:ln>
            </p:spPr>
            <p:txBody>
              <a:bodyPr/>
              <a:lstStyle/>
              <a:p>
                <a:endParaRPr lang="en-US"/>
              </a:p>
            </p:txBody>
          </p:sp>
          <p:sp>
            <p:nvSpPr>
              <p:cNvPr id="64543" name="Freeform 7"/>
              <p:cNvSpPr>
                <a:spLocks/>
              </p:cNvSpPr>
              <p:nvPr/>
            </p:nvSpPr>
            <p:spPr bwMode="auto">
              <a:xfrm>
                <a:off x="101" y="1248"/>
                <a:ext cx="2299" cy="1140"/>
              </a:xfrm>
              <a:custGeom>
                <a:avLst/>
                <a:gdLst>
                  <a:gd name="T0" fmla="*/ 0 w 2299"/>
                  <a:gd name="T1" fmla="*/ 261 h 1140"/>
                  <a:gd name="T2" fmla="*/ 875 w 2299"/>
                  <a:gd name="T3" fmla="*/ 1140 h 1140"/>
                  <a:gd name="T4" fmla="*/ 2299 w 2299"/>
                  <a:gd name="T5" fmla="*/ 511 h 1140"/>
                  <a:gd name="T6" fmla="*/ 1477 w 2299"/>
                  <a:gd name="T7" fmla="*/ 0 h 1140"/>
                  <a:gd name="T8" fmla="*/ 0 w 2299"/>
                  <a:gd name="T9" fmla="*/ 261 h 1140"/>
                  <a:gd name="T10" fmla="*/ 0 60000 65536"/>
                  <a:gd name="T11" fmla="*/ 0 60000 65536"/>
                  <a:gd name="T12" fmla="*/ 0 60000 65536"/>
                  <a:gd name="T13" fmla="*/ 0 60000 65536"/>
                  <a:gd name="T14" fmla="*/ 0 60000 65536"/>
                  <a:gd name="T15" fmla="*/ 0 w 2299"/>
                  <a:gd name="T16" fmla="*/ 0 h 1140"/>
                  <a:gd name="T17" fmla="*/ 2299 w 2299"/>
                  <a:gd name="T18" fmla="*/ 1140 h 1140"/>
                </a:gdLst>
                <a:ahLst/>
                <a:cxnLst>
                  <a:cxn ang="T10">
                    <a:pos x="T0" y="T1"/>
                  </a:cxn>
                  <a:cxn ang="T11">
                    <a:pos x="T2" y="T3"/>
                  </a:cxn>
                  <a:cxn ang="T12">
                    <a:pos x="T4" y="T5"/>
                  </a:cxn>
                  <a:cxn ang="T13">
                    <a:pos x="T6" y="T7"/>
                  </a:cxn>
                  <a:cxn ang="T14">
                    <a:pos x="T8" y="T9"/>
                  </a:cxn>
                </a:cxnLst>
                <a:rect l="T15" t="T16" r="T17" b="T18"/>
                <a:pathLst>
                  <a:path w="2299" h="1140">
                    <a:moveTo>
                      <a:pt x="0" y="261"/>
                    </a:moveTo>
                    <a:lnTo>
                      <a:pt x="875" y="1140"/>
                    </a:lnTo>
                    <a:lnTo>
                      <a:pt x="2299" y="511"/>
                    </a:lnTo>
                    <a:lnTo>
                      <a:pt x="1477" y="0"/>
                    </a:lnTo>
                    <a:lnTo>
                      <a:pt x="0" y="261"/>
                    </a:lnTo>
                    <a:close/>
                  </a:path>
                </a:pathLst>
              </a:custGeom>
              <a:gradFill rotWithShape="1">
                <a:gsLst>
                  <a:gs pos="0">
                    <a:srgbClr val="376A89"/>
                  </a:gs>
                  <a:gs pos="100000">
                    <a:srgbClr val="6F91C3"/>
                  </a:gs>
                </a:gsLst>
                <a:lin ang="5400000" scaled="1"/>
              </a:gradFill>
              <a:ln w="9525">
                <a:noFill/>
                <a:round/>
                <a:headEnd/>
                <a:tailEnd/>
              </a:ln>
            </p:spPr>
            <p:txBody>
              <a:bodyPr/>
              <a:lstStyle/>
              <a:p>
                <a:endParaRPr lang="en-US"/>
              </a:p>
            </p:txBody>
          </p:sp>
          <p:sp>
            <p:nvSpPr>
              <p:cNvPr id="64544" name="Line 8"/>
              <p:cNvSpPr>
                <a:spLocks noChangeShapeType="1"/>
              </p:cNvSpPr>
              <p:nvPr/>
            </p:nvSpPr>
            <p:spPr bwMode="auto">
              <a:xfrm flipH="1" flipV="1">
                <a:off x="96" y="1509"/>
                <a:ext cx="882" cy="881"/>
              </a:xfrm>
              <a:prstGeom prst="line">
                <a:avLst/>
              </a:prstGeom>
              <a:noFill/>
              <a:ln w="12700">
                <a:solidFill>
                  <a:srgbClr val="A3B9D9"/>
                </a:solidFill>
                <a:round/>
                <a:headEnd/>
                <a:tailEnd/>
              </a:ln>
            </p:spPr>
            <p:txBody>
              <a:bodyPr/>
              <a:lstStyle/>
              <a:p>
                <a:endParaRPr lang="en-US"/>
              </a:p>
            </p:txBody>
          </p:sp>
          <p:sp>
            <p:nvSpPr>
              <p:cNvPr id="64545" name="Line 9"/>
              <p:cNvSpPr>
                <a:spLocks noChangeShapeType="1"/>
              </p:cNvSpPr>
              <p:nvPr/>
            </p:nvSpPr>
            <p:spPr bwMode="auto">
              <a:xfrm flipH="1">
                <a:off x="982" y="1752"/>
                <a:ext cx="1413" cy="636"/>
              </a:xfrm>
              <a:prstGeom prst="line">
                <a:avLst/>
              </a:prstGeom>
              <a:noFill/>
              <a:ln w="12700">
                <a:solidFill>
                  <a:srgbClr val="A3B9D9"/>
                </a:solidFill>
                <a:round/>
                <a:headEnd/>
                <a:tailEnd/>
              </a:ln>
            </p:spPr>
            <p:txBody>
              <a:bodyPr/>
              <a:lstStyle/>
              <a:p>
                <a:endParaRPr lang="en-US"/>
              </a:p>
            </p:txBody>
          </p:sp>
        </p:grpSp>
        <p:pic>
          <p:nvPicPr>
            <p:cNvPr id="64539" name="Picture 10" descr="desktop"/>
            <p:cNvPicPr>
              <a:picLocks noChangeAspect="1" noChangeArrowheads="1"/>
            </p:cNvPicPr>
            <p:nvPr/>
          </p:nvPicPr>
          <p:blipFill>
            <a:blip r:embed="rId3"/>
            <a:srcRect/>
            <a:stretch>
              <a:fillRect/>
            </a:stretch>
          </p:blipFill>
          <p:spPr bwMode="auto">
            <a:xfrm>
              <a:off x="4297" y="1083"/>
              <a:ext cx="431" cy="429"/>
            </a:xfrm>
            <a:prstGeom prst="rect">
              <a:avLst/>
            </a:prstGeom>
            <a:noFill/>
            <a:ln w="9525">
              <a:noFill/>
              <a:miter lim="800000"/>
              <a:headEnd/>
              <a:tailEnd/>
            </a:ln>
          </p:spPr>
        </p:pic>
        <p:pic>
          <p:nvPicPr>
            <p:cNvPr id="64540" name="Picture 11" descr="desktop"/>
            <p:cNvPicPr>
              <a:picLocks noChangeAspect="1" noChangeArrowheads="1"/>
            </p:cNvPicPr>
            <p:nvPr/>
          </p:nvPicPr>
          <p:blipFill>
            <a:blip r:embed="rId3"/>
            <a:srcRect/>
            <a:stretch>
              <a:fillRect/>
            </a:stretch>
          </p:blipFill>
          <p:spPr bwMode="auto">
            <a:xfrm>
              <a:off x="4737" y="1011"/>
              <a:ext cx="431" cy="429"/>
            </a:xfrm>
            <a:prstGeom prst="rect">
              <a:avLst/>
            </a:prstGeom>
            <a:noFill/>
            <a:ln w="9525">
              <a:noFill/>
              <a:miter lim="800000"/>
              <a:headEnd/>
              <a:tailEnd/>
            </a:ln>
          </p:spPr>
        </p:pic>
        <p:pic>
          <p:nvPicPr>
            <p:cNvPr id="64541" name="Picture 12" descr="desktop"/>
            <p:cNvPicPr>
              <a:picLocks noChangeAspect="1" noChangeArrowheads="1"/>
            </p:cNvPicPr>
            <p:nvPr/>
          </p:nvPicPr>
          <p:blipFill>
            <a:blip r:embed="rId3"/>
            <a:srcRect/>
            <a:stretch>
              <a:fillRect/>
            </a:stretch>
          </p:blipFill>
          <p:spPr bwMode="auto">
            <a:xfrm>
              <a:off x="4665" y="1411"/>
              <a:ext cx="431" cy="429"/>
            </a:xfrm>
            <a:prstGeom prst="rect">
              <a:avLst/>
            </a:prstGeom>
            <a:noFill/>
            <a:ln w="9525">
              <a:noFill/>
              <a:miter lim="800000"/>
              <a:headEnd/>
              <a:tailEnd/>
            </a:ln>
          </p:spPr>
        </p:pic>
      </p:grpSp>
      <p:grpSp>
        <p:nvGrpSpPr>
          <p:cNvPr id="64516" name="Group 13"/>
          <p:cNvGrpSpPr>
            <a:grpSpLocks/>
          </p:cNvGrpSpPr>
          <p:nvPr/>
        </p:nvGrpSpPr>
        <p:grpSpPr bwMode="auto">
          <a:xfrm>
            <a:off x="7673975" y="4738688"/>
            <a:ext cx="1341438" cy="617537"/>
            <a:chOff x="360" y="2084"/>
            <a:chExt cx="990" cy="665"/>
          </a:xfrm>
        </p:grpSpPr>
        <p:pic>
          <p:nvPicPr>
            <p:cNvPr id="64536" name="Picture 14" descr="inetcloud"/>
            <p:cNvPicPr>
              <a:picLocks noChangeAspect="1" noChangeArrowheads="1"/>
            </p:cNvPicPr>
            <p:nvPr/>
          </p:nvPicPr>
          <p:blipFill>
            <a:blip r:embed="rId4"/>
            <a:srcRect/>
            <a:stretch>
              <a:fillRect/>
            </a:stretch>
          </p:blipFill>
          <p:spPr bwMode="auto">
            <a:xfrm>
              <a:off x="360" y="2084"/>
              <a:ext cx="990" cy="665"/>
            </a:xfrm>
            <a:prstGeom prst="rect">
              <a:avLst/>
            </a:prstGeom>
            <a:noFill/>
            <a:ln w="9525">
              <a:noFill/>
              <a:miter lim="800000"/>
              <a:headEnd/>
              <a:tailEnd/>
            </a:ln>
          </p:spPr>
        </p:pic>
        <p:sp>
          <p:nvSpPr>
            <p:cNvPr id="64537" name="Text Box 15"/>
            <p:cNvSpPr txBox="1">
              <a:spLocks noChangeArrowheads="1"/>
            </p:cNvSpPr>
            <p:nvPr/>
          </p:nvSpPr>
          <p:spPr bwMode="auto">
            <a:xfrm>
              <a:off x="513" y="2303"/>
              <a:ext cx="704" cy="229"/>
            </a:xfrm>
            <a:prstGeom prst="rect">
              <a:avLst/>
            </a:prstGeom>
            <a:noFill/>
            <a:ln w="9525">
              <a:noFill/>
              <a:miter lim="800000"/>
              <a:headEnd/>
              <a:tailEnd/>
            </a:ln>
          </p:spPr>
          <p:txBody>
            <a:bodyPr lIns="0" tIns="0" rIns="0" bIns="0" anchor="ctr" anchorCtr="1">
              <a:spAutoFit/>
            </a:bodyPr>
            <a:lstStyle/>
            <a:p>
              <a:pPr algn="ctr" eaLnBrk="0" hangingPunct="0"/>
              <a:r>
                <a:rPr lang="en-US" sz="1400">
                  <a:solidFill>
                    <a:schemeClr val="bg2"/>
                  </a:solidFill>
                </a:rPr>
                <a:t>Internet</a:t>
              </a:r>
            </a:p>
          </p:txBody>
        </p:sp>
      </p:grpSp>
      <p:cxnSp>
        <p:nvCxnSpPr>
          <p:cNvPr id="64517" name="AutoShape 16"/>
          <p:cNvCxnSpPr>
            <a:cxnSpLocks noChangeShapeType="1"/>
            <a:stCxn id="64545" idx="0"/>
          </p:cNvCxnSpPr>
          <p:nvPr/>
        </p:nvCxnSpPr>
        <p:spPr bwMode="auto">
          <a:xfrm>
            <a:off x="1806575" y="5043488"/>
            <a:ext cx="5895975" cy="1587"/>
          </a:xfrm>
          <a:prstGeom prst="straightConnector1">
            <a:avLst/>
          </a:prstGeom>
          <a:noFill/>
          <a:ln w="9525">
            <a:solidFill>
              <a:schemeClr val="tx1"/>
            </a:solidFill>
            <a:round/>
            <a:headEnd/>
            <a:tailEnd/>
          </a:ln>
        </p:spPr>
      </p:cxnSp>
      <p:pic>
        <p:nvPicPr>
          <p:cNvPr id="64518" name="Picture 17" descr="ProxySGBox"/>
          <p:cNvPicPr>
            <a:picLocks noChangeAspect="1" noChangeArrowheads="1"/>
          </p:cNvPicPr>
          <p:nvPr/>
        </p:nvPicPr>
        <p:blipFill>
          <a:blip r:embed="rId5"/>
          <a:srcRect/>
          <a:stretch>
            <a:fillRect/>
          </a:stretch>
        </p:blipFill>
        <p:spPr bwMode="auto">
          <a:xfrm>
            <a:off x="3910013" y="5762625"/>
            <a:ext cx="1735137" cy="588963"/>
          </a:xfrm>
          <a:prstGeom prst="rect">
            <a:avLst/>
          </a:prstGeom>
          <a:noFill/>
          <a:ln w="9525">
            <a:noFill/>
            <a:miter lim="800000"/>
            <a:headEnd/>
            <a:tailEnd/>
          </a:ln>
        </p:spPr>
      </p:pic>
      <p:sp>
        <p:nvSpPr>
          <p:cNvPr id="64519" name="AutoShape 18"/>
          <p:cNvSpPr>
            <a:spLocks noChangeArrowheads="1"/>
          </p:cNvSpPr>
          <p:nvPr/>
        </p:nvSpPr>
        <p:spPr bwMode="auto">
          <a:xfrm>
            <a:off x="2054225" y="5114925"/>
            <a:ext cx="5268913" cy="731838"/>
          </a:xfrm>
          <a:prstGeom prst="roundRect">
            <a:avLst>
              <a:gd name="adj" fmla="val 16667"/>
            </a:avLst>
          </a:prstGeom>
          <a:solidFill>
            <a:srgbClr val="CCFFFF"/>
          </a:solidFill>
          <a:ln w="9525">
            <a:solidFill>
              <a:srgbClr val="808080"/>
            </a:solidFill>
            <a:round/>
            <a:headEnd/>
            <a:tailEnd/>
          </a:ln>
        </p:spPr>
        <p:txBody>
          <a:bodyPr wrap="none" anchor="ctr"/>
          <a:lstStyle/>
          <a:p>
            <a:endParaRPr lang="en-US"/>
          </a:p>
        </p:txBody>
      </p:sp>
      <p:sp>
        <p:nvSpPr>
          <p:cNvPr id="64520" name="Line 19"/>
          <p:cNvSpPr>
            <a:spLocks noChangeShapeType="1"/>
          </p:cNvSpPr>
          <p:nvPr/>
        </p:nvSpPr>
        <p:spPr bwMode="auto">
          <a:xfrm>
            <a:off x="1414463" y="5332413"/>
            <a:ext cx="606425" cy="0"/>
          </a:xfrm>
          <a:prstGeom prst="line">
            <a:avLst/>
          </a:prstGeom>
          <a:noFill/>
          <a:ln w="50800">
            <a:solidFill>
              <a:srgbClr val="008000"/>
            </a:solidFill>
            <a:round/>
            <a:headEnd/>
            <a:tailEnd type="triangle" w="med" len="med"/>
          </a:ln>
        </p:spPr>
        <p:txBody>
          <a:bodyPr/>
          <a:lstStyle/>
          <a:p>
            <a:endParaRPr lang="en-US"/>
          </a:p>
        </p:txBody>
      </p:sp>
      <p:sp>
        <p:nvSpPr>
          <p:cNvPr id="64521" name="Line 20"/>
          <p:cNvSpPr>
            <a:spLocks noChangeShapeType="1"/>
          </p:cNvSpPr>
          <p:nvPr/>
        </p:nvSpPr>
        <p:spPr bwMode="auto">
          <a:xfrm>
            <a:off x="7351713" y="5381625"/>
            <a:ext cx="606425" cy="0"/>
          </a:xfrm>
          <a:prstGeom prst="line">
            <a:avLst/>
          </a:prstGeom>
          <a:noFill/>
          <a:ln w="50800">
            <a:solidFill>
              <a:srgbClr val="008000"/>
            </a:solidFill>
            <a:round/>
            <a:headEnd/>
            <a:tailEnd type="triangle" w="med" len="med"/>
          </a:ln>
        </p:spPr>
        <p:txBody>
          <a:bodyPr/>
          <a:lstStyle/>
          <a:p>
            <a:endParaRPr lang="en-US"/>
          </a:p>
        </p:txBody>
      </p:sp>
      <p:sp>
        <p:nvSpPr>
          <p:cNvPr id="64522" name="Rectangle 21"/>
          <p:cNvSpPr>
            <a:spLocks noChangeArrowheads="1"/>
          </p:cNvSpPr>
          <p:nvPr/>
        </p:nvSpPr>
        <p:spPr bwMode="auto">
          <a:xfrm>
            <a:off x="2155825" y="5207000"/>
            <a:ext cx="1028700" cy="525463"/>
          </a:xfrm>
          <a:prstGeom prst="rect">
            <a:avLst/>
          </a:prstGeom>
          <a:solidFill>
            <a:srgbClr val="FFFF99"/>
          </a:solidFill>
          <a:ln w="9525">
            <a:solidFill>
              <a:srgbClr val="808080"/>
            </a:solidFill>
            <a:miter lim="800000"/>
            <a:headEnd/>
            <a:tailEnd/>
          </a:ln>
        </p:spPr>
        <p:txBody>
          <a:bodyPr wrap="none" anchor="ctr"/>
          <a:lstStyle/>
          <a:p>
            <a:pPr algn="ctr"/>
            <a:r>
              <a:rPr lang="en-US" sz="1600"/>
              <a:t>URL</a:t>
            </a:r>
          </a:p>
          <a:p>
            <a:pPr algn="ctr"/>
            <a:r>
              <a:rPr lang="en-US" sz="1600"/>
              <a:t>Filtering</a:t>
            </a:r>
          </a:p>
        </p:txBody>
      </p:sp>
      <p:sp>
        <p:nvSpPr>
          <p:cNvPr id="64523" name="Rectangle 22"/>
          <p:cNvSpPr>
            <a:spLocks noChangeArrowheads="1"/>
          </p:cNvSpPr>
          <p:nvPr/>
        </p:nvSpPr>
        <p:spPr bwMode="auto">
          <a:xfrm>
            <a:off x="3263900" y="5214938"/>
            <a:ext cx="1028700" cy="525462"/>
          </a:xfrm>
          <a:prstGeom prst="rect">
            <a:avLst/>
          </a:prstGeom>
          <a:solidFill>
            <a:srgbClr val="FFFF99"/>
          </a:solidFill>
          <a:ln w="9525">
            <a:solidFill>
              <a:srgbClr val="808080"/>
            </a:solidFill>
            <a:miter lim="800000"/>
            <a:headEnd/>
            <a:tailEnd/>
          </a:ln>
        </p:spPr>
        <p:txBody>
          <a:bodyPr wrap="none" anchor="ctr"/>
          <a:lstStyle/>
          <a:p>
            <a:pPr algn="ctr"/>
            <a:r>
              <a:rPr lang="en-US" sz="1600"/>
              <a:t>DLP</a:t>
            </a:r>
          </a:p>
          <a:p>
            <a:pPr algn="ctr"/>
            <a:r>
              <a:rPr lang="en-US" sz="1600"/>
              <a:t>Checks</a:t>
            </a:r>
          </a:p>
        </p:txBody>
      </p:sp>
      <p:sp>
        <p:nvSpPr>
          <p:cNvPr id="64524" name="Rectangle 23"/>
          <p:cNvSpPr>
            <a:spLocks noChangeArrowheads="1"/>
          </p:cNvSpPr>
          <p:nvPr/>
        </p:nvSpPr>
        <p:spPr bwMode="auto">
          <a:xfrm>
            <a:off x="4371975" y="5211763"/>
            <a:ext cx="1028700" cy="525462"/>
          </a:xfrm>
          <a:prstGeom prst="rect">
            <a:avLst/>
          </a:prstGeom>
          <a:solidFill>
            <a:srgbClr val="FFFF99"/>
          </a:solidFill>
          <a:ln w="9525">
            <a:solidFill>
              <a:srgbClr val="808080"/>
            </a:solidFill>
            <a:miter lim="800000"/>
            <a:headEnd/>
            <a:tailEnd/>
          </a:ln>
        </p:spPr>
        <p:txBody>
          <a:bodyPr wrap="none" anchor="ctr"/>
          <a:lstStyle/>
          <a:p>
            <a:pPr algn="ctr"/>
            <a:r>
              <a:rPr lang="en-US" sz="1600"/>
              <a:t>AAA</a:t>
            </a:r>
          </a:p>
          <a:p>
            <a:pPr algn="ctr"/>
            <a:r>
              <a:rPr lang="en-US" sz="1600"/>
              <a:t>Policy</a:t>
            </a:r>
          </a:p>
        </p:txBody>
      </p:sp>
      <p:sp>
        <p:nvSpPr>
          <p:cNvPr id="64525" name="Rectangle 24"/>
          <p:cNvSpPr>
            <a:spLocks noChangeArrowheads="1"/>
          </p:cNvSpPr>
          <p:nvPr/>
        </p:nvSpPr>
        <p:spPr bwMode="auto">
          <a:xfrm>
            <a:off x="5480050" y="5208588"/>
            <a:ext cx="1689100" cy="525462"/>
          </a:xfrm>
          <a:prstGeom prst="rect">
            <a:avLst/>
          </a:prstGeom>
          <a:solidFill>
            <a:srgbClr val="FFFF99"/>
          </a:solidFill>
          <a:ln w="9525">
            <a:solidFill>
              <a:srgbClr val="808080"/>
            </a:solidFill>
            <a:miter lim="800000"/>
            <a:headEnd/>
            <a:tailEnd/>
          </a:ln>
        </p:spPr>
        <p:txBody>
          <a:bodyPr wrap="none" anchor="ctr"/>
          <a:lstStyle/>
          <a:p>
            <a:pPr algn="ctr"/>
            <a:r>
              <a:rPr lang="en-US" sz="1600"/>
              <a:t>Method Controls</a:t>
            </a:r>
          </a:p>
          <a:p>
            <a:pPr algn="ctr"/>
            <a:r>
              <a:rPr lang="en-US" sz="1600"/>
              <a:t>Cert. Validation</a:t>
            </a:r>
          </a:p>
        </p:txBody>
      </p:sp>
      <p:grpSp>
        <p:nvGrpSpPr>
          <p:cNvPr id="167961" name="Group 25"/>
          <p:cNvGrpSpPr>
            <a:grpSpLocks/>
          </p:cNvGrpSpPr>
          <p:nvPr/>
        </p:nvGrpSpPr>
        <p:grpSpPr bwMode="auto">
          <a:xfrm>
            <a:off x="1409700" y="4233863"/>
            <a:ext cx="6534150" cy="731837"/>
            <a:chOff x="888" y="2667"/>
            <a:chExt cx="4116" cy="461"/>
          </a:xfrm>
        </p:grpSpPr>
        <p:sp>
          <p:nvSpPr>
            <p:cNvPr id="64528" name="AutoShape 26"/>
            <p:cNvSpPr>
              <a:spLocks noChangeArrowheads="1"/>
            </p:cNvSpPr>
            <p:nvPr/>
          </p:nvSpPr>
          <p:spPr bwMode="auto">
            <a:xfrm>
              <a:off x="1299" y="2667"/>
              <a:ext cx="3319" cy="461"/>
            </a:xfrm>
            <a:prstGeom prst="roundRect">
              <a:avLst>
                <a:gd name="adj" fmla="val 16667"/>
              </a:avLst>
            </a:prstGeom>
            <a:solidFill>
              <a:srgbClr val="FFFF99"/>
            </a:solidFill>
            <a:ln w="9525">
              <a:solidFill>
                <a:srgbClr val="808080"/>
              </a:solidFill>
              <a:round/>
              <a:headEnd/>
              <a:tailEnd/>
            </a:ln>
          </p:spPr>
          <p:txBody>
            <a:bodyPr wrap="none" anchor="ctr"/>
            <a:lstStyle/>
            <a:p>
              <a:endParaRPr lang="en-US"/>
            </a:p>
          </p:txBody>
        </p:sp>
        <p:sp>
          <p:nvSpPr>
            <p:cNvPr id="64529" name="Line 27"/>
            <p:cNvSpPr>
              <a:spLocks noChangeShapeType="1"/>
            </p:cNvSpPr>
            <p:nvPr/>
          </p:nvSpPr>
          <p:spPr bwMode="auto">
            <a:xfrm>
              <a:off x="4622" y="2975"/>
              <a:ext cx="382" cy="0"/>
            </a:xfrm>
            <a:prstGeom prst="line">
              <a:avLst/>
            </a:prstGeom>
            <a:noFill/>
            <a:ln w="50800">
              <a:solidFill>
                <a:srgbClr val="FF0000"/>
              </a:solidFill>
              <a:round/>
              <a:headEnd type="triangle" w="med" len="med"/>
              <a:tailEnd/>
            </a:ln>
          </p:spPr>
          <p:txBody>
            <a:bodyPr/>
            <a:lstStyle/>
            <a:p>
              <a:endParaRPr lang="en-US"/>
            </a:p>
          </p:txBody>
        </p:sp>
        <p:sp>
          <p:nvSpPr>
            <p:cNvPr id="64530" name="Line 28"/>
            <p:cNvSpPr>
              <a:spLocks noChangeShapeType="1"/>
            </p:cNvSpPr>
            <p:nvPr/>
          </p:nvSpPr>
          <p:spPr bwMode="auto">
            <a:xfrm>
              <a:off x="888" y="2956"/>
              <a:ext cx="382" cy="0"/>
            </a:xfrm>
            <a:prstGeom prst="line">
              <a:avLst/>
            </a:prstGeom>
            <a:noFill/>
            <a:ln w="50800">
              <a:solidFill>
                <a:srgbClr val="FF0000"/>
              </a:solidFill>
              <a:round/>
              <a:headEnd type="triangle" w="med" len="med"/>
              <a:tailEnd/>
            </a:ln>
          </p:spPr>
          <p:txBody>
            <a:bodyPr/>
            <a:lstStyle/>
            <a:p>
              <a:endParaRPr lang="en-US"/>
            </a:p>
          </p:txBody>
        </p:sp>
        <p:sp>
          <p:nvSpPr>
            <p:cNvPr id="64531" name="Rectangle 29"/>
            <p:cNvSpPr>
              <a:spLocks noChangeArrowheads="1"/>
            </p:cNvSpPr>
            <p:nvPr/>
          </p:nvSpPr>
          <p:spPr bwMode="auto">
            <a:xfrm>
              <a:off x="1363" y="2732"/>
              <a:ext cx="648" cy="331"/>
            </a:xfrm>
            <a:prstGeom prst="rect">
              <a:avLst/>
            </a:prstGeom>
            <a:solidFill>
              <a:srgbClr val="CCFFFF"/>
            </a:solidFill>
            <a:ln w="9525">
              <a:solidFill>
                <a:srgbClr val="808080"/>
              </a:solidFill>
              <a:miter lim="800000"/>
              <a:headEnd/>
              <a:tailEnd/>
            </a:ln>
          </p:spPr>
          <p:txBody>
            <a:bodyPr wrap="none" anchor="ctr"/>
            <a:lstStyle/>
            <a:p>
              <a:pPr algn="ctr"/>
              <a:r>
                <a:rPr lang="en-US" sz="1600"/>
                <a:t>Malware</a:t>
              </a:r>
            </a:p>
            <a:p>
              <a:pPr algn="ctr"/>
              <a:r>
                <a:rPr lang="en-US" sz="1600"/>
                <a:t>Detection</a:t>
              </a:r>
            </a:p>
          </p:txBody>
        </p:sp>
        <p:sp>
          <p:nvSpPr>
            <p:cNvPr id="64532" name="Rectangle 30"/>
            <p:cNvSpPr>
              <a:spLocks noChangeArrowheads="1"/>
            </p:cNvSpPr>
            <p:nvPr/>
          </p:nvSpPr>
          <p:spPr bwMode="auto">
            <a:xfrm>
              <a:off x="2061" y="2737"/>
              <a:ext cx="756" cy="331"/>
            </a:xfrm>
            <a:prstGeom prst="rect">
              <a:avLst/>
            </a:prstGeom>
            <a:solidFill>
              <a:srgbClr val="CCFFFF"/>
            </a:solidFill>
            <a:ln w="9525">
              <a:solidFill>
                <a:srgbClr val="808080"/>
              </a:solidFill>
              <a:miter lim="800000"/>
              <a:headEnd/>
              <a:tailEnd/>
            </a:ln>
          </p:spPr>
          <p:txBody>
            <a:bodyPr wrap="none" anchor="ctr"/>
            <a:lstStyle/>
            <a:p>
              <a:pPr algn="ctr"/>
              <a:r>
                <a:rPr lang="en-US" sz="1600"/>
                <a:t>Protocol</a:t>
              </a:r>
            </a:p>
            <a:p>
              <a:pPr algn="ctr"/>
              <a:r>
                <a:rPr lang="en-US" sz="1600"/>
                <a:t>Compliance</a:t>
              </a:r>
            </a:p>
          </p:txBody>
        </p:sp>
        <p:sp>
          <p:nvSpPr>
            <p:cNvPr id="64533" name="Rectangle 31"/>
            <p:cNvSpPr>
              <a:spLocks noChangeArrowheads="1"/>
            </p:cNvSpPr>
            <p:nvPr/>
          </p:nvSpPr>
          <p:spPr bwMode="auto">
            <a:xfrm>
              <a:off x="2866" y="2737"/>
              <a:ext cx="511" cy="331"/>
            </a:xfrm>
            <a:prstGeom prst="rect">
              <a:avLst/>
            </a:prstGeom>
            <a:solidFill>
              <a:srgbClr val="CCFFFF"/>
            </a:solidFill>
            <a:ln w="9525">
              <a:solidFill>
                <a:srgbClr val="808080"/>
              </a:solidFill>
              <a:miter lim="800000"/>
              <a:headEnd/>
              <a:tailEnd/>
            </a:ln>
          </p:spPr>
          <p:txBody>
            <a:bodyPr wrap="none" anchor="ctr"/>
            <a:lstStyle/>
            <a:p>
              <a:pPr algn="ctr"/>
              <a:r>
                <a:rPr lang="en-US" sz="1600"/>
                <a:t>Content</a:t>
              </a:r>
            </a:p>
            <a:p>
              <a:pPr algn="ctr"/>
              <a:r>
                <a:rPr lang="en-US" sz="1600"/>
                <a:t>Filters</a:t>
              </a:r>
            </a:p>
          </p:txBody>
        </p:sp>
        <p:sp>
          <p:nvSpPr>
            <p:cNvPr id="64534" name="Rectangle 32"/>
            <p:cNvSpPr>
              <a:spLocks noChangeArrowheads="1"/>
            </p:cNvSpPr>
            <p:nvPr/>
          </p:nvSpPr>
          <p:spPr bwMode="auto">
            <a:xfrm>
              <a:off x="3431" y="2735"/>
              <a:ext cx="511" cy="331"/>
            </a:xfrm>
            <a:prstGeom prst="rect">
              <a:avLst/>
            </a:prstGeom>
            <a:solidFill>
              <a:srgbClr val="CCFFFF"/>
            </a:solidFill>
            <a:ln w="9525">
              <a:solidFill>
                <a:srgbClr val="808080"/>
              </a:solidFill>
              <a:miter lim="800000"/>
              <a:headEnd/>
              <a:tailEnd/>
            </a:ln>
          </p:spPr>
          <p:txBody>
            <a:bodyPr wrap="none" anchor="ctr"/>
            <a:lstStyle/>
            <a:p>
              <a:pPr algn="ctr"/>
              <a:r>
                <a:rPr lang="en-US" sz="1600"/>
                <a:t>Data</a:t>
              </a:r>
            </a:p>
            <a:p>
              <a:pPr algn="ctr"/>
              <a:r>
                <a:rPr lang="en-US" sz="1600"/>
                <a:t>Types</a:t>
              </a:r>
            </a:p>
          </p:txBody>
        </p:sp>
        <p:sp>
          <p:nvSpPr>
            <p:cNvPr id="64535" name="Rectangle 33"/>
            <p:cNvSpPr>
              <a:spLocks noChangeArrowheads="1"/>
            </p:cNvSpPr>
            <p:nvPr/>
          </p:nvSpPr>
          <p:spPr bwMode="auto">
            <a:xfrm>
              <a:off x="3996" y="2740"/>
              <a:ext cx="511" cy="331"/>
            </a:xfrm>
            <a:prstGeom prst="rect">
              <a:avLst/>
            </a:prstGeom>
            <a:solidFill>
              <a:srgbClr val="CCFFFF"/>
            </a:solidFill>
            <a:ln w="9525">
              <a:solidFill>
                <a:srgbClr val="808080"/>
              </a:solidFill>
              <a:miter lim="800000"/>
              <a:headEnd/>
              <a:tailEnd/>
            </a:ln>
          </p:spPr>
          <p:txBody>
            <a:bodyPr wrap="none" anchor="ctr"/>
            <a:lstStyle/>
            <a:p>
              <a:pPr algn="ctr"/>
              <a:r>
                <a:rPr lang="en-US" sz="1600"/>
                <a:t>Active</a:t>
              </a:r>
            </a:p>
            <a:p>
              <a:pPr algn="ctr"/>
              <a:r>
                <a:rPr lang="en-US" sz="1600"/>
                <a:t>Content</a:t>
              </a:r>
            </a:p>
          </p:txBody>
        </p:sp>
      </p:grpSp>
      <p:sp>
        <p:nvSpPr>
          <p:cNvPr id="64527" name="Text Box 34"/>
          <p:cNvSpPr txBox="1">
            <a:spLocks noChangeArrowheads="1"/>
          </p:cNvSpPr>
          <p:nvPr/>
        </p:nvSpPr>
        <p:spPr bwMode="auto">
          <a:xfrm>
            <a:off x="5167313" y="6216650"/>
            <a:ext cx="609600" cy="304800"/>
          </a:xfrm>
          <a:prstGeom prst="rect">
            <a:avLst/>
          </a:prstGeom>
          <a:noFill/>
          <a:ln w="9525">
            <a:noFill/>
            <a:miter lim="800000"/>
            <a:headEnd/>
            <a:tailEnd/>
          </a:ln>
        </p:spPr>
        <p:txBody>
          <a:bodyPr wrap="none">
            <a:spAutoFit/>
          </a:bodyPr>
          <a:lstStyle/>
          <a:p>
            <a:r>
              <a:rPr lang="en-US" sz="1400" b="1">
                <a:solidFill>
                  <a:srgbClr val="003399"/>
                </a:solidFill>
              </a:rPr>
              <a:t>SWG</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67961"/>
                                        </p:tgtEl>
                                        <p:attrNameLst>
                                          <p:attrName>style.visibility</p:attrName>
                                        </p:attrNameLst>
                                      </p:cBhvr>
                                      <p:to>
                                        <p:strVal val="visible"/>
                                      </p:to>
                                    </p:set>
                                    <p:animEffect transition="in" filter="wipe(right)">
                                      <p:cBhvr>
                                        <p:cTn id="7" dur="1000"/>
                                        <p:tgtEl>
                                          <p:spTgt spid="167961"/>
                                        </p:tgtEl>
                                      </p:cBhvr>
                                    </p:animEffect>
                                  </p:childTnLst>
                                </p:cTn>
                              </p:par>
                            </p:childTnLst>
                          </p:cTn>
                        </p:par>
                        <p:par>
                          <p:cTn id="8" fill="hold">
                            <p:stCondLst>
                              <p:cond delay="1000"/>
                            </p:stCondLst>
                            <p:childTnLst>
                              <p:par>
                                <p:cTn id="9" presetID="22" presetClass="entr" presetSubtype="1" fill="hold" grpId="0" nodeType="afterEffect">
                                  <p:stCondLst>
                                    <p:cond delay="0"/>
                                  </p:stCondLst>
                                  <p:childTnLst>
                                    <p:set>
                                      <p:cBhvr>
                                        <p:cTn id="10" dur="1" fill="hold">
                                          <p:stCondLst>
                                            <p:cond delay="0"/>
                                          </p:stCondLst>
                                        </p:cTn>
                                        <p:tgtEl>
                                          <p:spTgt spid="167939">
                                            <p:txEl>
                                              <p:pRg st="0" end="0"/>
                                            </p:txEl>
                                          </p:spTgt>
                                        </p:tgtEl>
                                        <p:attrNameLst>
                                          <p:attrName>style.visibility</p:attrName>
                                        </p:attrNameLst>
                                      </p:cBhvr>
                                      <p:to>
                                        <p:strVal val="visible"/>
                                      </p:to>
                                    </p:set>
                                    <p:animEffect transition="in" filter="wipe(up)">
                                      <p:cBhvr>
                                        <p:cTn id="11" dur="500"/>
                                        <p:tgtEl>
                                          <p:spTgt spid="167939">
                                            <p:txEl>
                                              <p:pRg st="0" end="0"/>
                                            </p:txEl>
                                          </p:spTgt>
                                        </p:tgtEl>
                                      </p:cBhvr>
                                    </p:animEffect>
                                  </p:childTnLst>
                                </p:cTn>
                              </p:par>
                            </p:childTnLst>
                          </p:cTn>
                        </p:par>
                        <p:par>
                          <p:cTn id="12" fill="hold">
                            <p:stCondLst>
                              <p:cond delay="1500"/>
                            </p:stCondLst>
                            <p:childTnLst>
                              <p:par>
                                <p:cTn id="13" presetID="22" presetClass="entr" presetSubtype="1" fill="hold" grpId="0" nodeType="afterEffect">
                                  <p:stCondLst>
                                    <p:cond delay="0"/>
                                  </p:stCondLst>
                                  <p:childTnLst>
                                    <p:set>
                                      <p:cBhvr>
                                        <p:cTn id="14" dur="1" fill="hold">
                                          <p:stCondLst>
                                            <p:cond delay="0"/>
                                          </p:stCondLst>
                                        </p:cTn>
                                        <p:tgtEl>
                                          <p:spTgt spid="167939">
                                            <p:txEl>
                                              <p:pRg st="1" end="1"/>
                                            </p:txEl>
                                          </p:spTgt>
                                        </p:tgtEl>
                                        <p:attrNameLst>
                                          <p:attrName>style.visibility</p:attrName>
                                        </p:attrNameLst>
                                      </p:cBhvr>
                                      <p:to>
                                        <p:strVal val="visible"/>
                                      </p:to>
                                    </p:set>
                                    <p:animEffect transition="in" filter="wipe(up)">
                                      <p:cBhvr>
                                        <p:cTn id="15" dur="500"/>
                                        <p:tgtEl>
                                          <p:spTgt spid="167939">
                                            <p:txEl>
                                              <p:pRg st="1" end="1"/>
                                            </p:txEl>
                                          </p:spTgt>
                                        </p:tgtEl>
                                      </p:cBhvr>
                                    </p:animEffect>
                                  </p:childTnLst>
                                </p:cTn>
                              </p:par>
                            </p:childTnLst>
                          </p:cTn>
                        </p:par>
                        <p:par>
                          <p:cTn id="16" fill="hold">
                            <p:stCondLst>
                              <p:cond delay="2000"/>
                            </p:stCondLst>
                            <p:childTnLst>
                              <p:par>
                                <p:cTn id="17" presetID="22" presetClass="entr" presetSubtype="1" fill="hold" grpId="0" nodeType="afterEffect">
                                  <p:stCondLst>
                                    <p:cond delay="0"/>
                                  </p:stCondLst>
                                  <p:childTnLst>
                                    <p:set>
                                      <p:cBhvr>
                                        <p:cTn id="18" dur="1" fill="hold">
                                          <p:stCondLst>
                                            <p:cond delay="0"/>
                                          </p:stCondLst>
                                        </p:cTn>
                                        <p:tgtEl>
                                          <p:spTgt spid="167939">
                                            <p:txEl>
                                              <p:pRg st="2" end="2"/>
                                            </p:txEl>
                                          </p:spTgt>
                                        </p:tgtEl>
                                        <p:attrNameLst>
                                          <p:attrName>style.visibility</p:attrName>
                                        </p:attrNameLst>
                                      </p:cBhvr>
                                      <p:to>
                                        <p:strVal val="visible"/>
                                      </p:to>
                                    </p:set>
                                    <p:animEffect transition="in" filter="wipe(up)">
                                      <p:cBhvr>
                                        <p:cTn id="19" dur="500"/>
                                        <p:tgtEl>
                                          <p:spTgt spid="167939">
                                            <p:txEl>
                                              <p:pRg st="2" end="2"/>
                                            </p:txEl>
                                          </p:spTgt>
                                        </p:tgtEl>
                                      </p:cBhvr>
                                    </p:animEffect>
                                  </p:childTnLst>
                                </p:cTn>
                              </p:par>
                            </p:childTnLst>
                          </p:cTn>
                        </p:par>
                        <p:par>
                          <p:cTn id="20" fill="hold">
                            <p:stCondLst>
                              <p:cond delay="2500"/>
                            </p:stCondLst>
                            <p:childTnLst>
                              <p:par>
                                <p:cTn id="21" presetID="22" presetClass="entr" presetSubtype="1" fill="hold" grpId="0" nodeType="afterEffect">
                                  <p:stCondLst>
                                    <p:cond delay="0"/>
                                  </p:stCondLst>
                                  <p:childTnLst>
                                    <p:set>
                                      <p:cBhvr>
                                        <p:cTn id="22" dur="1" fill="hold">
                                          <p:stCondLst>
                                            <p:cond delay="0"/>
                                          </p:stCondLst>
                                        </p:cTn>
                                        <p:tgtEl>
                                          <p:spTgt spid="167939">
                                            <p:txEl>
                                              <p:pRg st="3" end="3"/>
                                            </p:txEl>
                                          </p:spTgt>
                                        </p:tgtEl>
                                        <p:attrNameLst>
                                          <p:attrName>style.visibility</p:attrName>
                                        </p:attrNameLst>
                                      </p:cBhvr>
                                      <p:to>
                                        <p:strVal val="visible"/>
                                      </p:to>
                                    </p:set>
                                    <p:animEffect transition="in" filter="wipe(up)">
                                      <p:cBhvr>
                                        <p:cTn id="23" dur="500"/>
                                        <p:tgtEl>
                                          <p:spTgt spid="167939">
                                            <p:txEl>
                                              <p:pRg st="3" end="3"/>
                                            </p:txEl>
                                          </p:spTgt>
                                        </p:tgtEl>
                                      </p:cBhvr>
                                    </p:animEffect>
                                  </p:childTnLst>
                                </p:cTn>
                              </p:par>
                            </p:childTnLst>
                          </p:cTn>
                        </p:par>
                        <p:par>
                          <p:cTn id="24" fill="hold">
                            <p:stCondLst>
                              <p:cond delay="3000"/>
                            </p:stCondLst>
                            <p:childTnLst>
                              <p:par>
                                <p:cTn id="25" presetID="22" presetClass="entr" presetSubtype="1" fill="hold" grpId="0" nodeType="afterEffect">
                                  <p:stCondLst>
                                    <p:cond delay="0"/>
                                  </p:stCondLst>
                                  <p:childTnLst>
                                    <p:set>
                                      <p:cBhvr>
                                        <p:cTn id="26" dur="1" fill="hold">
                                          <p:stCondLst>
                                            <p:cond delay="0"/>
                                          </p:stCondLst>
                                        </p:cTn>
                                        <p:tgtEl>
                                          <p:spTgt spid="167939">
                                            <p:txEl>
                                              <p:pRg st="4" end="4"/>
                                            </p:txEl>
                                          </p:spTgt>
                                        </p:tgtEl>
                                        <p:attrNameLst>
                                          <p:attrName>style.visibility</p:attrName>
                                        </p:attrNameLst>
                                      </p:cBhvr>
                                      <p:to>
                                        <p:strVal val="visible"/>
                                      </p:to>
                                    </p:set>
                                    <p:animEffect transition="in" filter="wipe(up)">
                                      <p:cBhvr>
                                        <p:cTn id="27" dur="500"/>
                                        <p:tgtEl>
                                          <p:spTgt spid="167939">
                                            <p:txEl>
                                              <p:pRg st="4" end="4"/>
                                            </p:txEl>
                                          </p:spTgt>
                                        </p:tgtEl>
                                      </p:cBhvr>
                                    </p:animEffect>
                                  </p:childTnLst>
                                </p:cTn>
                              </p:par>
                            </p:childTnLst>
                          </p:cTn>
                        </p:par>
                        <p:par>
                          <p:cTn id="28" fill="hold">
                            <p:stCondLst>
                              <p:cond delay="3500"/>
                            </p:stCondLst>
                            <p:childTnLst>
                              <p:par>
                                <p:cTn id="29" presetID="22" presetClass="entr" presetSubtype="1" fill="hold" grpId="0" nodeType="afterEffect">
                                  <p:stCondLst>
                                    <p:cond delay="0"/>
                                  </p:stCondLst>
                                  <p:childTnLst>
                                    <p:set>
                                      <p:cBhvr>
                                        <p:cTn id="30" dur="1" fill="hold">
                                          <p:stCondLst>
                                            <p:cond delay="0"/>
                                          </p:stCondLst>
                                        </p:cTn>
                                        <p:tgtEl>
                                          <p:spTgt spid="167939">
                                            <p:txEl>
                                              <p:pRg st="5" end="5"/>
                                            </p:txEl>
                                          </p:spTgt>
                                        </p:tgtEl>
                                        <p:attrNameLst>
                                          <p:attrName>style.visibility</p:attrName>
                                        </p:attrNameLst>
                                      </p:cBhvr>
                                      <p:to>
                                        <p:strVal val="visible"/>
                                      </p:to>
                                    </p:set>
                                    <p:animEffect transition="in" filter="wipe(up)">
                                      <p:cBhvr>
                                        <p:cTn id="31" dur="500"/>
                                        <p:tgtEl>
                                          <p:spTgt spid="167939">
                                            <p:txEl>
                                              <p:pRg st="5" end="5"/>
                                            </p:txEl>
                                          </p:spTgt>
                                        </p:tgtEl>
                                      </p:cBhvr>
                                    </p:animEffect>
                                  </p:childTnLst>
                                </p:cTn>
                              </p:par>
                            </p:childTnLst>
                          </p:cTn>
                        </p:par>
                        <p:par>
                          <p:cTn id="32" fill="hold">
                            <p:stCondLst>
                              <p:cond delay="4000"/>
                            </p:stCondLst>
                            <p:childTnLst>
                              <p:par>
                                <p:cTn id="33" presetID="22" presetClass="entr" presetSubtype="1" fill="hold" grpId="0" nodeType="afterEffect">
                                  <p:stCondLst>
                                    <p:cond delay="0"/>
                                  </p:stCondLst>
                                  <p:childTnLst>
                                    <p:set>
                                      <p:cBhvr>
                                        <p:cTn id="34" dur="1" fill="hold">
                                          <p:stCondLst>
                                            <p:cond delay="0"/>
                                          </p:stCondLst>
                                        </p:cTn>
                                        <p:tgtEl>
                                          <p:spTgt spid="167939">
                                            <p:txEl>
                                              <p:pRg st="6" end="6"/>
                                            </p:txEl>
                                          </p:spTgt>
                                        </p:tgtEl>
                                        <p:attrNameLst>
                                          <p:attrName>style.visibility</p:attrName>
                                        </p:attrNameLst>
                                      </p:cBhvr>
                                      <p:to>
                                        <p:strVal val="visible"/>
                                      </p:to>
                                    </p:set>
                                    <p:animEffect transition="in" filter="wipe(up)">
                                      <p:cBhvr>
                                        <p:cTn id="35" dur="500"/>
                                        <p:tgtEl>
                                          <p:spTgt spid="16793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939"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1" name="Picture 2" descr="ProxySGBox"/>
          <p:cNvPicPr>
            <a:picLocks noChangeAspect="1" noChangeArrowheads="1"/>
          </p:cNvPicPr>
          <p:nvPr/>
        </p:nvPicPr>
        <p:blipFill>
          <a:blip r:embed="rId3"/>
          <a:srcRect/>
          <a:stretch>
            <a:fillRect/>
          </a:stretch>
        </p:blipFill>
        <p:spPr bwMode="auto">
          <a:xfrm>
            <a:off x="3895725" y="5770563"/>
            <a:ext cx="1735138" cy="588962"/>
          </a:xfrm>
          <a:prstGeom prst="rect">
            <a:avLst/>
          </a:prstGeom>
          <a:noFill/>
          <a:ln w="9525">
            <a:noFill/>
            <a:miter lim="800000"/>
            <a:headEnd/>
            <a:tailEnd/>
          </a:ln>
        </p:spPr>
      </p:pic>
      <p:sp>
        <p:nvSpPr>
          <p:cNvPr id="66562" name="Rectangle 3"/>
          <p:cNvSpPr>
            <a:spLocks noChangeArrowheads="1"/>
          </p:cNvSpPr>
          <p:nvPr/>
        </p:nvSpPr>
        <p:spPr bwMode="auto">
          <a:xfrm>
            <a:off x="1947863" y="3502025"/>
            <a:ext cx="5451475" cy="2411413"/>
          </a:xfrm>
          <a:prstGeom prst="rect">
            <a:avLst/>
          </a:prstGeom>
          <a:solidFill>
            <a:srgbClr val="99CCFF"/>
          </a:solidFill>
          <a:ln w="9525">
            <a:solidFill>
              <a:srgbClr val="808080"/>
            </a:solidFill>
            <a:miter lim="800000"/>
            <a:headEnd/>
            <a:tailEnd/>
          </a:ln>
        </p:spPr>
        <p:txBody>
          <a:bodyPr wrap="none" anchor="ctr"/>
          <a:lstStyle/>
          <a:p>
            <a:endParaRPr lang="en-US"/>
          </a:p>
        </p:txBody>
      </p:sp>
      <p:sp>
        <p:nvSpPr>
          <p:cNvPr id="66563" name="Rectangle 4"/>
          <p:cNvSpPr>
            <a:spLocks noGrp="1" noChangeArrowheads="1"/>
          </p:cNvSpPr>
          <p:nvPr>
            <p:ph type="title" idx="4294967295"/>
          </p:nvPr>
        </p:nvSpPr>
        <p:spPr>
          <a:xfrm>
            <a:off x="457200" y="0"/>
            <a:ext cx="8686800" cy="838200"/>
          </a:xfrm>
        </p:spPr>
        <p:txBody>
          <a:bodyPr/>
          <a:lstStyle/>
          <a:p>
            <a:pPr algn="l"/>
            <a:r>
              <a:rPr lang="en-US" smtClean="0"/>
              <a:t>SWG Request Controls - All</a:t>
            </a:r>
          </a:p>
        </p:txBody>
      </p:sp>
      <p:sp>
        <p:nvSpPr>
          <p:cNvPr id="172037" name="Rectangle 5"/>
          <p:cNvSpPr>
            <a:spLocks noGrp="1" noChangeArrowheads="1"/>
          </p:cNvSpPr>
          <p:nvPr>
            <p:ph type="body" idx="4294967295"/>
          </p:nvPr>
        </p:nvSpPr>
        <p:spPr>
          <a:xfrm>
            <a:off x="381000" y="1066800"/>
            <a:ext cx="8382000" cy="4572000"/>
          </a:xfrm>
        </p:spPr>
        <p:txBody>
          <a:bodyPr/>
          <a:lstStyle/>
          <a:p>
            <a:pPr>
              <a:lnSpc>
                <a:spcPct val="80000"/>
              </a:lnSpc>
              <a:spcBef>
                <a:spcPct val="50000"/>
              </a:spcBef>
              <a:spcAft>
                <a:spcPct val="3000"/>
              </a:spcAft>
              <a:buClr>
                <a:schemeClr val="accent1"/>
              </a:buClr>
              <a:buSzPct val="80000"/>
            </a:pPr>
            <a:r>
              <a:rPr lang="en-US" sz="2100" smtClean="0">
                <a:solidFill>
                  <a:srgbClr val="4D4D4D"/>
                </a:solidFill>
              </a:rPr>
              <a:t>All Requests:</a:t>
            </a:r>
          </a:p>
          <a:p>
            <a:pPr lvl="1">
              <a:lnSpc>
                <a:spcPct val="80000"/>
              </a:lnSpc>
              <a:spcBef>
                <a:spcPct val="50000"/>
              </a:spcBef>
              <a:spcAft>
                <a:spcPct val="3000"/>
              </a:spcAft>
              <a:buClr>
                <a:schemeClr val="accent1"/>
              </a:buClr>
              <a:buSzPct val="80000"/>
            </a:pPr>
            <a:r>
              <a:rPr lang="en-US" sz="1800" smtClean="0">
                <a:solidFill>
                  <a:srgbClr val="4D4D4D"/>
                </a:solidFill>
              </a:rPr>
              <a:t>Default &amp; Custom Logging &amp; Reporting</a:t>
            </a:r>
          </a:p>
          <a:p>
            <a:pPr lvl="1">
              <a:lnSpc>
                <a:spcPct val="80000"/>
              </a:lnSpc>
              <a:spcBef>
                <a:spcPct val="50000"/>
              </a:spcBef>
              <a:spcAft>
                <a:spcPct val="3000"/>
              </a:spcAft>
              <a:buClr>
                <a:schemeClr val="accent1"/>
              </a:buClr>
              <a:buSzPct val="80000"/>
            </a:pPr>
            <a:r>
              <a:rPr lang="en-US" sz="1800" smtClean="0">
                <a:solidFill>
                  <a:srgbClr val="4D4D4D"/>
                </a:solidFill>
              </a:rPr>
              <a:t>Object Caching upwards of 50% (optional for SSL) </a:t>
            </a:r>
          </a:p>
          <a:p>
            <a:pPr lvl="2">
              <a:lnSpc>
                <a:spcPct val="80000"/>
              </a:lnSpc>
              <a:spcBef>
                <a:spcPct val="50000"/>
              </a:spcBef>
              <a:spcAft>
                <a:spcPct val="3000"/>
              </a:spcAft>
              <a:buClr>
                <a:schemeClr val="accent1"/>
              </a:buClr>
              <a:buSzPct val="80000"/>
            </a:pPr>
            <a:r>
              <a:rPr lang="en-US" sz="1600" smtClean="0">
                <a:solidFill>
                  <a:srgbClr val="4D4D4D"/>
                </a:solidFill>
              </a:rPr>
              <a:t>Object Pipelining &amp; Adaptive Refresh technologies</a:t>
            </a:r>
          </a:p>
          <a:p>
            <a:pPr lvl="1">
              <a:lnSpc>
                <a:spcPct val="80000"/>
              </a:lnSpc>
              <a:spcBef>
                <a:spcPct val="50000"/>
              </a:spcBef>
              <a:spcAft>
                <a:spcPct val="3000"/>
              </a:spcAft>
              <a:buClr>
                <a:schemeClr val="accent1"/>
              </a:buClr>
              <a:buSzPct val="80000"/>
            </a:pPr>
            <a:r>
              <a:rPr lang="en-US" sz="1800" smtClean="0">
                <a:solidFill>
                  <a:srgbClr val="4D4D4D"/>
                </a:solidFill>
              </a:rPr>
              <a:t>Bandwidth Management (e.g. Streaming media)</a:t>
            </a:r>
          </a:p>
          <a:p>
            <a:pPr lvl="1">
              <a:lnSpc>
                <a:spcPct val="80000"/>
              </a:lnSpc>
              <a:spcBef>
                <a:spcPct val="50000"/>
              </a:spcBef>
              <a:spcAft>
                <a:spcPct val="3000"/>
              </a:spcAft>
              <a:buClr>
                <a:schemeClr val="accent1"/>
              </a:buClr>
              <a:buSzPct val="80000"/>
            </a:pPr>
            <a:r>
              <a:rPr lang="en-US" sz="1800" smtClean="0">
                <a:solidFill>
                  <a:srgbClr val="4D4D4D"/>
                </a:solidFill>
              </a:rPr>
              <a:t>Protocol Optimization </a:t>
            </a:r>
          </a:p>
          <a:p>
            <a:pPr>
              <a:lnSpc>
                <a:spcPct val="80000"/>
              </a:lnSpc>
              <a:spcBef>
                <a:spcPct val="50000"/>
              </a:spcBef>
              <a:spcAft>
                <a:spcPct val="3000"/>
              </a:spcAft>
              <a:buClr>
                <a:schemeClr val="accent1"/>
              </a:buClr>
              <a:buSzPct val="80000"/>
            </a:pPr>
            <a:endParaRPr lang="en-US" sz="2100" smtClean="0">
              <a:solidFill>
                <a:srgbClr val="4D4D4D"/>
              </a:solidFill>
            </a:endParaRPr>
          </a:p>
        </p:txBody>
      </p:sp>
      <p:grpSp>
        <p:nvGrpSpPr>
          <p:cNvPr id="66565" name="Group 6"/>
          <p:cNvGrpSpPr>
            <a:grpSpLocks/>
          </p:cNvGrpSpPr>
          <p:nvPr/>
        </p:nvGrpSpPr>
        <p:grpSpPr bwMode="auto">
          <a:xfrm>
            <a:off x="233363" y="4635500"/>
            <a:ext cx="1562100" cy="903288"/>
            <a:chOff x="4072" y="1011"/>
            <a:chExt cx="1560" cy="881"/>
          </a:xfrm>
        </p:grpSpPr>
        <p:grpSp>
          <p:nvGrpSpPr>
            <p:cNvPr id="66595" name="Group 7"/>
            <p:cNvGrpSpPr>
              <a:grpSpLocks/>
            </p:cNvGrpSpPr>
            <p:nvPr/>
          </p:nvGrpSpPr>
          <p:grpSpPr bwMode="auto">
            <a:xfrm>
              <a:off x="4072" y="1080"/>
              <a:ext cx="1560" cy="812"/>
              <a:chOff x="96" y="1248"/>
              <a:chExt cx="2304" cy="1218"/>
            </a:xfrm>
          </p:grpSpPr>
          <p:sp>
            <p:nvSpPr>
              <p:cNvPr id="66599" name="Freeform 8"/>
              <p:cNvSpPr>
                <a:spLocks/>
              </p:cNvSpPr>
              <p:nvPr/>
            </p:nvSpPr>
            <p:spPr bwMode="auto">
              <a:xfrm>
                <a:off x="98" y="1278"/>
                <a:ext cx="2300" cy="1188"/>
              </a:xfrm>
              <a:custGeom>
                <a:avLst/>
                <a:gdLst>
                  <a:gd name="T0" fmla="*/ 0 w 2300"/>
                  <a:gd name="T1" fmla="*/ 232 h 1188"/>
                  <a:gd name="T2" fmla="*/ 0 w 2300"/>
                  <a:gd name="T3" fmla="*/ 292 h 1188"/>
                  <a:gd name="T4" fmla="*/ 878 w 2300"/>
                  <a:gd name="T5" fmla="*/ 1188 h 1188"/>
                  <a:gd name="T6" fmla="*/ 2299 w 2300"/>
                  <a:gd name="T7" fmla="*/ 537 h 1188"/>
                  <a:gd name="T8" fmla="*/ 2300 w 2300"/>
                  <a:gd name="T9" fmla="*/ 474 h 1188"/>
                  <a:gd name="T10" fmla="*/ 1483 w 2300"/>
                  <a:gd name="T11" fmla="*/ 0 h 1188"/>
                  <a:gd name="T12" fmla="*/ 0 w 2300"/>
                  <a:gd name="T13" fmla="*/ 232 h 1188"/>
                  <a:gd name="T14" fmla="*/ 0 60000 65536"/>
                  <a:gd name="T15" fmla="*/ 0 60000 65536"/>
                  <a:gd name="T16" fmla="*/ 0 60000 65536"/>
                  <a:gd name="T17" fmla="*/ 0 60000 65536"/>
                  <a:gd name="T18" fmla="*/ 0 60000 65536"/>
                  <a:gd name="T19" fmla="*/ 0 60000 65536"/>
                  <a:gd name="T20" fmla="*/ 0 60000 65536"/>
                  <a:gd name="T21" fmla="*/ 0 w 2300"/>
                  <a:gd name="T22" fmla="*/ 0 h 1188"/>
                  <a:gd name="T23" fmla="*/ 2300 w 2300"/>
                  <a:gd name="T24" fmla="*/ 1188 h 118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00" h="1188">
                    <a:moveTo>
                      <a:pt x="0" y="232"/>
                    </a:moveTo>
                    <a:lnTo>
                      <a:pt x="0" y="292"/>
                    </a:lnTo>
                    <a:lnTo>
                      <a:pt x="878" y="1188"/>
                    </a:lnTo>
                    <a:lnTo>
                      <a:pt x="2299" y="537"/>
                    </a:lnTo>
                    <a:lnTo>
                      <a:pt x="2300" y="474"/>
                    </a:lnTo>
                    <a:lnTo>
                      <a:pt x="1483" y="0"/>
                    </a:lnTo>
                    <a:lnTo>
                      <a:pt x="0" y="232"/>
                    </a:lnTo>
                    <a:close/>
                  </a:path>
                </a:pathLst>
              </a:custGeom>
              <a:solidFill>
                <a:srgbClr val="183462"/>
              </a:solidFill>
              <a:ln w="9525">
                <a:noFill/>
                <a:round/>
                <a:headEnd/>
                <a:tailEnd/>
              </a:ln>
            </p:spPr>
            <p:txBody>
              <a:bodyPr/>
              <a:lstStyle/>
              <a:p>
                <a:endParaRPr lang="en-US"/>
              </a:p>
            </p:txBody>
          </p:sp>
          <p:sp>
            <p:nvSpPr>
              <p:cNvPr id="66600" name="Freeform 9"/>
              <p:cNvSpPr>
                <a:spLocks/>
              </p:cNvSpPr>
              <p:nvPr/>
            </p:nvSpPr>
            <p:spPr bwMode="auto">
              <a:xfrm>
                <a:off x="101" y="1248"/>
                <a:ext cx="2299" cy="1140"/>
              </a:xfrm>
              <a:custGeom>
                <a:avLst/>
                <a:gdLst>
                  <a:gd name="T0" fmla="*/ 0 w 2299"/>
                  <a:gd name="T1" fmla="*/ 261 h 1140"/>
                  <a:gd name="T2" fmla="*/ 875 w 2299"/>
                  <a:gd name="T3" fmla="*/ 1140 h 1140"/>
                  <a:gd name="T4" fmla="*/ 2299 w 2299"/>
                  <a:gd name="T5" fmla="*/ 511 h 1140"/>
                  <a:gd name="T6" fmla="*/ 1477 w 2299"/>
                  <a:gd name="T7" fmla="*/ 0 h 1140"/>
                  <a:gd name="T8" fmla="*/ 0 w 2299"/>
                  <a:gd name="T9" fmla="*/ 261 h 1140"/>
                  <a:gd name="T10" fmla="*/ 0 60000 65536"/>
                  <a:gd name="T11" fmla="*/ 0 60000 65536"/>
                  <a:gd name="T12" fmla="*/ 0 60000 65536"/>
                  <a:gd name="T13" fmla="*/ 0 60000 65536"/>
                  <a:gd name="T14" fmla="*/ 0 60000 65536"/>
                  <a:gd name="T15" fmla="*/ 0 w 2299"/>
                  <a:gd name="T16" fmla="*/ 0 h 1140"/>
                  <a:gd name="T17" fmla="*/ 2299 w 2299"/>
                  <a:gd name="T18" fmla="*/ 1140 h 1140"/>
                </a:gdLst>
                <a:ahLst/>
                <a:cxnLst>
                  <a:cxn ang="T10">
                    <a:pos x="T0" y="T1"/>
                  </a:cxn>
                  <a:cxn ang="T11">
                    <a:pos x="T2" y="T3"/>
                  </a:cxn>
                  <a:cxn ang="T12">
                    <a:pos x="T4" y="T5"/>
                  </a:cxn>
                  <a:cxn ang="T13">
                    <a:pos x="T6" y="T7"/>
                  </a:cxn>
                  <a:cxn ang="T14">
                    <a:pos x="T8" y="T9"/>
                  </a:cxn>
                </a:cxnLst>
                <a:rect l="T15" t="T16" r="T17" b="T18"/>
                <a:pathLst>
                  <a:path w="2299" h="1140">
                    <a:moveTo>
                      <a:pt x="0" y="261"/>
                    </a:moveTo>
                    <a:lnTo>
                      <a:pt x="875" y="1140"/>
                    </a:lnTo>
                    <a:lnTo>
                      <a:pt x="2299" y="511"/>
                    </a:lnTo>
                    <a:lnTo>
                      <a:pt x="1477" y="0"/>
                    </a:lnTo>
                    <a:lnTo>
                      <a:pt x="0" y="261"/>
                    </a:lnTo>
                    <a:close/>
                  </a:path>
                </a:pathLst>
              </a:custGeom>
              <a:gradFill rotWithShape="1">
                <a:gsLst>
                  <a:gs pos="0">
                    <a:srgbClr val="376A89"/>
                  </a:gs>
                  <a:gs pos="100000">
                    <a:srgbClr val="6F91C3"/>
                  </a:gs>
                </a:gsLst>
                <a:lin ang="5400000" scaled="1"/>
              </a:gradFill>
              <a:ln w="9525">
                <a:noFill/>
                <a:round/>
                <a:headEnd/>
                <a:tailEnd/>
              </a:ln>
            </p:spPr>
            <p:txBody>
              <a:bodyPr/>
              <a:lstStyle/>
              <a:p>
                <a:endParaRPr lang="en-US"/>
              </a:p>
            </p:txBody>
          </p:sp>
          <p:sp>
            <p:nvSpPr>
              <p:cNvPr id="66601" name="Line 10"/>
              <p:cNvSpPr>
                <a:spLocks noChangeShapeType="1"/>
              </p:cNvSpPr>
              <p:nvPr/>
            </p:nvSpPr>
            <p:spPr bwMode="auto">
              <a:xfrm flipH="1" flipV="1">
                <a:off x="96" y="1509"/>
                <a:ext cx="882" cy="881"/>
              </a:xfrm>
              <a:prstGeom prst="line">
                <a:avLst/>
              </a:prstGeom>
              <a:noFill/>
              <a:ln w="12700">
                <a:solidFill>
                  <a:srgbClr val="A3B9D9"/>
                </a:solidFill>
                <a:round/>
                <a:headEnd/>
                <a:tailEnd/>
              </a:ln>
            </p:spPr>
            <p:txBody>
              <a:bodyPr/>
              <a:lstStyle/>
              <a:p>
                <a:endParaRPr lang="en-US"/>
              </a:p>
            </p:txBody>
          </p:sp>
          <p:sp>
            <p:nvSpPr>
              <p:cNvPr id="66602" name="Line 11"/>
              <p:cNvSpPr>
                <a:spLocks noChangeShapeType="1"/>
              </p:cNvSpPr>
              <p:nvPr/>
            </p:nvSpPr>
            <p:spPr bwMode="auto">
              <a:xfrm flipH="1">
                <a:off x="982" y="1752"/>
                <a:ext cx="1413" cy="636"/>
              </a:xfrm>
              <a:prstGeom prst="line">
                <a:avLst/>
              </a:prstGeom>
              <a:noFill/>
              <a:ln w="12700">
                <a:solidFill>
                  <a:srgbClr val="A3B9D9"/>
                </a:solidFill>
                <a:round/>
                <a:headEnd/>
                <a:tailEnd/>
              </a:ln>
            </p:spPr>
            <p:txBody>
              <a:bodyPr/>
              <a:lstStyle/>
              <a:p>
                <a:endParaRPr lang="en-US"/>
              </a:p>
            </p:txBody>
          </p:sp>
        </p:grpSp>
        <p:pic>
          <p:nvPicPr>
            <p:cNvPr id="66596" name="Picture 12" descr="desktop"/>
            <p:cNvPicPr>
              <a:picLocks noChangeAspect="1" noChangeArrowheads="1"/>
            </p:cNvPicPr>
            <p:nvPr/>
          </p:nvPicPr>
          <p:blipFill>
            <a:blip r:embed="rId4"/>
            <a:srcRect/>
            <a:stretch>
              <a:fillRect/>
            </a:stretch>
          </p:blipFill>
          <p:spPr bwMode="auto">
            <a:xfrm>
              <a:off x="4297" y="1083"/>
              <a:ext cx="431" cy="429"/>
            </a:xfrm>
            <a:prstGeom prst="rect">
              <a:avLst/>
            </a:prstGeom>
            <a:noFill/>
            <a:ln w="9525">
              <a:noFill/>
              <a:miter lim="800000"/>
              <a:headEnd/>
              <a:tailEnd/>
            </a:ln>
          </p:spPr>
        </p:pic>
        <p:pic>
          <p:nvPicPr>
            <p:cNvPr id="66597" name="Picture 13" descr="desktop"/>
            <p:cNvPicPr>
              <a:picLocks noChangeAspect="1" noChangeArrowheads="1"/>
            </p:cNvPicPr>
            <p:nvPr/>
          </p:nvPicPr>
          <p:blipFill>
            <a:blip r:embed="rId4"/>
            <a:srcRect/>
            <a:stretch>
              <a:fillRect/>
            </a:stretch>
          </p:blipFill>
          <p:spPr bwMode="auto">
            <a:xfrm>
              <a:off x="4737" y="1011"/>
              <a:ext cx="431" cy="429"/>
            </a:xfrm>
            <a:prstGeom prst="rect">
              <a:avLst/>
            </a:prstGeom>
            <a:noFill/>
            <a:ln w="9525">
              <a:noFill/>
              <a:miter lim="800000"/>
              <a:headEnd/>
              <a:tailEnd/>
            </a:ln>
          </p:spPr>
        </p:pic>
        <p:pic>
          <p:nvPicPr>
            <p:cNvPr id="66598" name="Picture 14" descr="desktop"/>
            <p:cNvPicPr>
              <a:picLocks noChangeAspect="1" noChangeArrowheads="1"/>
            </p:cNvPicPr>
            <p:nvPr/>
          </p:nvPicPr>
          <p:blipFill>
            <a:blip r:embed="rId4"/>
            <a:srcRect/>
            <a:stretch>
              <a:fillRect/>
            </a:stretch>
          </p:blipFill>
          <p:spPr bwMode="auto">
            <a:xfrm>
              <a:off x="4665" y="1411"/>
              <a:ext cx="431" cy="429"/>
            </a:xfrm>
            <a:prstGeom prst="rect">
              <a:avLst/>
            </a:prstGeom>
            <a:noFill/>
            <a:ln w="9525">
              <a:noFill/>
              <a:miter lim="800000"/>
              <a:headEnd/>
              <a:tailEnd/>
            </a:ln>
          </p:spPr>
        </p:pic>
      </p:grpSp>
      <p:grpSp>
        <p:nvGrpSpPr>
          <p:cNvPr id="66566" name="Group 15"/>
          <p:cNvGrpSpPr>
            <a:grpSpLocks/>
          </p:cNvGrpSpPr>
          <p:nvPr/>
        </p:nvGrpSpPr>
        <p:grpSpPr bwMode="auto">
          <a:xfrm>
            <a:off x="7659688" y="4746625"/>
            <a:ext cx="1341437" cy="617538"/>
            <a:chOff x="360" y="2084"/>
            <a:chExt cx="990" cy="665"/>
          </a:xfrm>
        </p:grpSpPr>
        <p:pic>
          <p:nvPicPr>
            <p:cNvPr id="66593" name="Picture 16" descr="inetcloud"/>
            <p:cNvPicPr>
              <a:picLocks noChangeAspect="1" noChangeArrowheads="1"/>
            </p:cNvPicPr>
            <p:nvPr/>
          </p:nvPicPr>
          <p:blipFill>
            <a:blip r:embed="rId5"/>
            <a:srcRect/>
            <a:stretch>
              <a:fillRect/>
            </a:stretch>
          </p:blipFill>
          <p:spPr bwMode="auto">
            <a:xfrm>
              <a:off x="360" y="2084"/>
              <a:ext cx="990" cy="665"/>
            </a:xfrm>
            <a:prstGeom prst="rect">
              <a:avLst/>
            </a:prstGeom>
            <a:noFill/>
            <a:ln w="9525">
              <a:noFill/>
              <a:miter lim="800000"/>
              <a:headEnd/>
              <a:tailEnd/>
            </a:ln>
          </p:spPr>
        </p:pic>
        <p:sp>
          <p:nvSpPr>
            <p:cNvPr id="66594" name="Text Box 17"/>
            <p:cNvSpPr txBox="1">
              <a:spLocks noChangeArrowheads="1"/>
            </p:cNvSpPr>
            <p:nvPr/>
          </p:nvSpPr>
          <p:spPr bwMode="auto">
            <a:xfrm>
              <a:off x="513" y="2303"/>
              <a:ext cx="704" cy="229"/>
            </a:xfrm>
            <a:prstGeom prst="rect">
              <a:avLst/>
            </a:prstGeom>
            <a:noFill/>
            <a:ln w="9525">
              <a:noFill/>
              <a:miter lim="800000"/>
              <a:headEnd/>
              <a:tailEnd/>
            </a:ln>
          </p:spPr>
          <p:txBody>
            <a:bodyPr lIns="0" tIns="0" rIns="0" bIns="0" anchor="ctr" anchorCtr="1">
              <a:spAutoFit/>
            </a:bodyPr>
            <a:lstStyle/>
            <a:p>
              <a:pPr algn="ctr" eaLnBrk="0" hangingPunct="0"/>
              <a:r>
                <a:rPr lang="en-US" sz="1400">
                  <a:solidFill>
                    <a:schemeClr val="bg2"/>
                  </a:solidFill>
                </a:rPr>
                <a:t>Internet</a:t>
              </a:r>
            </a:p>
          </p:txBody>
        </p:sp>
      </p:grpSp>
      <p:cxnSp>
        <p:nvCxnSpPr>
          <p:cNvPr id="66567" name="AutoShape 18"/>
          <p:cNvCxnSpPr>
            <a:cxnSpLocks noChangeShapeType="1"/>
            <a:stCxn id="66602" idx="0"/>
          </p:cNvCxnSpPr>
          <p:nvPr/>
        </p:nvCxnSpPr>
        <p:spPr bwMode="auto">
          <a:xfrm>
            <a:off x="1792288" y="5051425"/>
            <a:ext cx="5895975" cy="1588"/>
          </a:xfrm>
          <a:prstGeom prst="straightConnector1">
            <a:avLst/>
          </a:prstGeom>
          <a:noFill/>
          <a:ln w="9525">
            <a:solidFill>
              <a:schemeClr val="tx1"/>
            </a:solidFill>
            <a:round/>
            <a:headEnd/>
            <a:tailEnd/>
          </a:ln>
        </p:spPr>
      </p:cxnSp>
      <p:sp>
        <p:nvSpPr>
          <p:cNvPr id="66568" name="AutoShape 19"/>
          <p:cNvSpPr>
            <a:spLocks noChangeArrowheads="1"/>
          </p:cNvSpPr>
          <p:nvPr/>
        </p:nvSpPr>
        <p:spPr bwMode="auto">
          <a:xfrm>
            <a:off x="2039938" y="5122863"/>
            <a:ext cx="5268912" cy="731837"/>
          </a:xfrm>
          <a:prstGeom prst="roundRect">
            <a:avLst>
              <a:gd name="adj" fmla="val 16667"/>
            </a:avLst>
          </a:prstGeom>
          <a:solidFill>
            <a:srgbClr val="CCFFFF"/>
          </a:solidFill>
          <a:ln w="9525">
            <a:solidFill>
              <a:srgbClr val="808080"/>
            </a:solidFill>
            <a:round/>
            <a:headEnd/>
            <a:tailEnd/>
          </a:ln>
        </p:spPr>
        <p:txBody>
          <a:bodyPr wrap="none" anchor="ctr"/>
          <a:lstStyle/>
          <a:p>
            <a:endParaRPr lang="en-US"/>
          </a:p>
        </p:txBody>
      </p:sp>
      <p:sp>
        <p:nvSpPr>
          <p:cNvPr id="66569" name="Line 20"/>
          <p:cNvSpPr>
            <a:spLocks noChangeShapeType="1"/>
          </p:cNvSpPr>
          <p:nvPr/>
        </p:nvSpPr>
        <p:spPr bwMode="auto">
          <a:xfrm>
            <a:off x="1400175" y="5340350"/>
            <a:ext cx="606425" cy="0"/>
          </a:xfrm>
          <a:prstGeom prst="line">
            <a:avLst/>
          </a:prstGeom>
          <a:noFill/>
          <a:ln w="50800">
            <a:solidFill>
              <a:srgbClr val="008000"/>
            </a:solidFill>
            <a:round/>
            <a:headEnd/>
            <a:tailEnd type="triangle" w="med" len="med"/>
          </a:ln>
        </p:spPr>
        <p:txBody>
          <a:bodyPr/>
          <a:lstStyle/>
          <a:p>
            <a:endParaRPr lang="en-US"/>
          </a:p>
        </p:txBody>
      </p:sp>
      <p:sp>
        <p:nvSpPr>
          <p:cNvPr id="66570" name="Line 21"/>
          <p:cNvSpPr>
            <a:spLocks noChangeShapeType="1"/>
          </p:cNvSpPr>
          <p:nvPr/>
        </p:nvSpPr>
        <p:spPr bwMode="auto">
          <a:xfrm>
            <a:off x="7337425" y="5389563"/>
            <a:ext cx="606425" cy="0"/>
          </a:xfrm>
          <a:prstGeom prst="line">
            <a:avLst/>
          </a:prstGeom>
          <a:noFill/>
          <a:ln w="50800">
            <a:solidFill>
              <a:srgbClr val="008000"/>
            </a:solidFill>
            <a:round/>
            <a:headEnd/>
            <a:tailEnd type="triangle" w="med" len="med"/>
          </a:ln>
        </p:spPr>
        <p:txBody>
          <a:bodyPr/>
          <a:lstStyle/>
          <a:p>
            <a:endParaRPr lang="en-US"/>
          </a:p>
        </p:txBody>
      </p:sp>
      <p:sp>
        <p:nvSpPr>
          <p:cNvPr id="66571" name="Rectangle 22"/>
          <p:cNvSpPr>
            <a:spLocks noChangeArrowheads="1"/>
          </p:cNvSpPr>
          <p:nvPr/>
        </p:nvSpPr>
        <p:spPr bwMode="auto">
          <a:xfrm>
            <a:off x="2141538" y="5214938"/>
            <a:ext cx="1028700" cy="525462"/>
          </a:xfrm>
          <a:prstGeom prst="rect">
            <a:avLst/>
          </a:prstGeom>
          <a:solidFill>
            <a:srgbClr val="FFFF99"/>
          </a:solidFill>
          <a:ln w="9525">
            <a:solidFill>
              <a:srgbClr val="808080"/>
            </a:solidFill>
            <a:miter lim="800000"/>
            <a:headEnd/>
            <a:tailEnd/>
          </a:ln>
        </p:spPr>
        <p:txBody>
          <a:bodyPr wrap="none" anchor="ctr"/>
          <a:lstStyle/>
          <a:p>
            <a:pPr algn="ctr"/>
            <a:r>
              <a:rPr lang="en-US" sz="1600"/>
              <a:t>URL</a:t>
            </a:r>
          </a:p>
          <a:p>
            <a:pPr algn="ctr"/>
            <a:r>
              <a:rPr lang="en-US" sz="1600"/>
              <a:t>Filtering</a:t>
            </a:r>
          </a:p>
        </p:txBody>
      </p:sp>
      <p:sp>
        <p:nvSpPr>
          <p:cNvPr id="66572" name="Rectangle 23"/>
          <p:cNvSpPr>
            <a:spLocks noChangeArrowheads="1"/>
          </p:cNvSpPr>
          <p:nvPr/>
        </p:nvSpPr>
        <p:spPr bwMode="auto">
          <a:xfrm>
            <a:off x="3249613" y="5222875"/>
            <a:ext cx="1028700" cy="525463"/>
          </a:xfrm>
          <a:prstGeom prst="rect">
            <a:avLst/>
          </a:prstGeom>
          <a:solidFill>
            <a:srgbClr val="FFFF99"/>
          </a:solidFill>
          <a:ln w="9525">
            <a:solidFill>
              <a:srgbClr val="808080"/>
            </a:solidFill>
            <a:miter lim="800000"/>
            <a:headEnd/>
            <a:tailEnd/>
          </a:ln>
        </p:spPr>
        <p:txBody>
          <a:bodyPr wrap="none" anchor="ctr"/>
          <a:lstStyle/>
          <a:p>
            <a:pPr algn="ctr"/>
            <a:r>
              <a:rPr lang="en-US" sz="1600"/>
              <a:t>DLP</a:t>
            </a:r>
          </a:p>
          <a:p>
            <a:pPr algn="ctr"/>
            <a:r>
              <a:rPr lang="en-US" sz="1600"/>
              <a:t>Checks</a:t>
            </a:r>
          </a:p>
        </p:txBody>
      </p:sp>
      <p:sp>
        <p:nvSpPr>
          <p:cNvPr id="66573" name="Rectangle 24"/>
          <p:cNvSpPr>
            <a:spLocks noChangeArrowheads="1"/>
          </p:cNvSpPr>
          <p:nvPr/>
        </p:nvSpPr>
        <p:spPr bwMode="auto">
          <a:xfrm>
            <a:off x="4357688" y="5219700"/>
            <a:ext cx="1028700" cy="525463"/>
          </a:xfrm>
          <a:prstGeom prst="rect">
            <a:avLst/>
          </a:prstGeom>
          <a:solidFill>
            <a:srgbClr val="FFFF99"/>
          </a:solidFill>
          <a:ln w="9525">
            <a:solidFill>
              <a:srgbClr val="808080"/>
            </a:solidFill>
            <a:miter lim="800000"/>
            <a:headEnd/>
            <a:tailEnd/>
          </a:ln>
        </p:spPr>
        <p:txBody>
          <a:bodyPr wrap="none" anchor="ctr"/>
          <a:lstStyle/>
          <a:p>
            <a:pPr algn="ctr"/>
            <a:r>
              <a:rPr lang="en-US" sz="1600"/>
              <a:t>AAA</a:t>
            </a:r>
          </a:p>
          <a:p>
            <a:pPr algn="ctr"/>
            <a:r>
              <a:rPr lang="en-US" sz="1600"/>
              <a:t>Policy</a:t>
            </a:r>
          </a:p>
        </p:txBody>
      </p:sp>
      <p:sp>
        <p:nvSpPr>
          <p:cNvPr id="66574" name="Rectangle 25"/>
          <p:cNvSpPr>
            <a:spLocks noChangeArrowheads="1"/>
          </p:cNvSpPr>
          <p:nvPr/>
        </p:nvSpPr>
        <p:spPr bwMode="auto">
          <a:xfrm>
            <a:off x="5465763" y="5216525"/>
            <a:ext cx="1689100" cy="525463"/>
          </a:xfrm>
          <a:prstGeom prst="rect">
            <a:avLst/>
          </a:prstGeom>
          <a:solidFill>
            <a:srgbClr val="FFFF99"/>
          </a:solidFill>
          <a:ln w="9525">
            <a:solidFill>
              <a:srgbClr val="808080"/>
            </a:solidFill>
            <a:miter lim="800000"/>
            <a:headEnd/>
            <a:tailEnd/>
          </a:ln>
        </p:spPr>
        <p:txBody>
          <a:bodyPr wrap="none" anchor="ctr"/>
          <a:lstStyle/>
          <a:p>
            <a:pPr algn="ctr"/>
            <a:r>
              <a:rPr lang="en-US" sz="1600"/>
              <a:t>Method Controls</a:t>
            </a:r>
          </a:p>
          <a:p>
            <a:pPr algn="ctr"/>
            <a:r>
              <a:rPr lang="en-US" sz="1600"/>
              <a:t>Cert. Validation</a:t>
            </a:r>
          </a:p>
        </p:txBody>
      </p:sp>
      <p:sp>
        <p:nvSpPr>
          <p:cNvPr id="66575" name="AutoShape 26"/>
          <p:cNvSpPr>
            <a:spLocks noChangeArrowheads="1"/>
          </p:cNvSpPr>
          <p:nvPr/>
        </p:nvSpPr>
        <p:spPr bwMode="auto">
          <a:xfrm>
            <a:off x="2047875" y="4241800"/>
            <a:ext cx="5268913" cy="731838"/>
          </a:xfrm>
          <a:prstGeom prst="roundRect">
            <a:avLst>
              <a:gd name="adj" fmla="val 16667"/>
            </a:avLst>
          </a:prstGeom>
          <a:solidFill>
            <a:srgbClr val="FFFF99"/>
          </a:solidFill>
          <a:ln w="9525">
            <a:solidFill>
              <a:srgbClr val="808080"/>
            </a:solidFill>
            <a:round/>
            <a:headEnd/>
            <a:tailEnd/>
          </a:ln>
        </p:spPr>
        <p:txBody>
          <a:bodyPr wrap="none" anchor="ctr"/>
          <a:lstStyle/>
          <a:p>
            <a:endParaRPr lang="en-US"/>
          </a:p>
        </p:txBody>
      </p:sp>
      <p:sp>
        <p:nvSpPr>
          <p:cNvPr id="66576" name="Line 27"/>
          <p:cNvSpPr>
            <a:spLocks noChangeShapeType="1"/>
          </p:cNvSpPr>
          <p:nvPr/>
        </p:nvSpPr>
        <p:spPr bwMode="auto">
          <a:xfrm>
            <a:off x="7323138" y="4730750"/>
            <a:ext cx="606425" cy="0"/>
          </a:xfrm>
          <a:prstGeom prst="line">
            <a:avLst/>
          </a:prstGeom>
          <a:noFill/>
          <a:ln w="50800">
            <a:solidFill>
              <a:srgbClr val="FF0000"/>
            </a:solidFill>
            <a:round/>
            <a:headEnd type="triangle" w="med" len="med"/>
            <a:tailEnd/>
          </a:ln>
        </p:spPr>
        <p:txBody>
          <a:bodyPr/>
          <a:lstStyle/>
          <a:p>
            <a:endParaRPr lang="en-US"/>
          </a:p>
        </p:txBody>
      </p:sp>
      <p:sp>
        <p:nvSpPr>
          <p:cNvPr id="66577" name="Line 28"/>
          <p:cNvSpPr>
            <a:spLocks noChangeShapeType="1"/>
          </p:cNvSpPr>
          <p:nvPr/>
        </p:nvSpPr>
        <p:spPr bwMode="auto">
          <a:xfrm>
            <a:off x="1395413" y="4700588"/>
            <a:ext cx="606425" cy="0"/>
          </a:xfrm>
          <a:prstGeom prst="line">
            <a:avLst/>
          </a:prstGeom>
          <a:noFill/>
          <a:ln w="50800">
            <a:solidFill>
              <a:srgbClr val="FF0000"/>
            </a:solidFill>
            <a:round/>
            <a:headEnd type="triangle" w="med" len="med"/>
            <a:tailEnd/>
          </a:ln>
        </p:spPr>
        <p:txBody>
          <a:bodyPr/>
          <a:lstStyle/>
          <a:p>
            <a:endParaRPr lang="en-US"/>
          </a:p>
        </p:txBody>
      </p:sp>
      <p:sp>
        <p:nvSpPr>
          <p:cNvPr id="66578" name="Rectangle 29"/>
          <p:cNvSpPr>
            <a:spLocks noChangeArrowheads="1"/>
          </p:cNvSpPr>
          <p:nvPr/>
        </p:nvSpPr>
        <p:spPr bwMode="auto">
          <a:xfrm>
            <a:off x="2149475" y="4344988"/>
            <a:ext cx="1028700" cy="525462"/>
          </a:xfrm>
          <a:prstGeom prst="rect">
            <a:avLst/>
          </a:prstGeom>
          <a:solidFill>
            <a:srgbClr val="CCFFFF"/>
          </a:solidFill>
          <a:ln w="9525">
            <a:solidFill>
              <a:srgbClr val="808080"/>
            </a:solidFill>
            <a:miter lim="800000"/>
            <a:headEnd/>
            <a:tailEnd/>
          </a:ln>
        </p:spPr>
        <p:txBody>
          <a:bodyPr wrap="none" anchor="ctr"/>
          <a:lstStyle/>
          <a:p>
            <a:pPr algn="ctr"/>
            <a:r>
              <a:rPr lang="en-US" sz="1600"/>
              <a:t>Malware</a:t>
            </a:r>
          </a:p>
          <a:p>
            <a:pPr algn="ctr"/>
            <a:r>
              <a:rPr lang="en-US" sz="1600"/>
              <a:t>Detection</a:t>
            </a:r>
          </a:p>
        </p:txBody>
      </p:sp>
      <p:sp>
        <p:nvSpPr>
          <p:cNvPr id="66579" name="Rectangle 30"/>
          <p:cNvSpPr>
            <a:spLocks noChangeArrowheads="1"/>
          </p:cNvSpPr>
          <p:nvPr/>
        </p:nvSpPr>
        <p:spPr bwMode="auto">
          <a:xfrm>
            <a:off x="3257550" y="4352925"/>
            <a:ext cx="1200150" cy="525463"/>
          </a:xfrm>
          <a:prstGeom prst="rect">
            <a:avLst/>
          </a:prstGeom>
          <a:solidFill>
            <a:srgbClr val="CCFFFF"/>
          </a:solidFill>
          <a:ln w="9525">
            <a:solidFill>
              <a:srgbClr val="808080"/>
            </a:solidFill>
            <a:miter lim="800000"/>
            <a:headEnd/>
            <a:tailEnd/>
          </a:ln>
        </p:spPr>
        <p:txBody>
          <a:bodyPr wrap="none" anchor="ctr"/>
          <a:lstStyle/>
          <a:p>
            <a:pPr algn="ctr"/>
            <a:r>
              <a:rPr lang="en-US" sz="1600"/>
              <a:t>Protocol</a:t>
            </a:r>
          </a:p>
          <a:p>
            <a:pPr algn="ctr"/>
            <a:r>
              <a:rPr lang="en-US" sz="1600"/>
              <a:t>Compliance</a:t>
            </a:r>
          </a:p>
        </p:txBody>
      </p:sp>
      <p:sp>
        <p:nvSpPr>
          <p:cNvPr id="66580" name="Rectangle 31"/>
          <p:cNvSpPr>
            <a:spLocks noChangeArrowheads="1"/>
          </p:cNvSpPr>
          <p:nvPr/>
        </p:nvSpPr>
        <p:spPr bwMode="auto">
          <a:xfrm>
            <a:off x="4535488" y="4352925"/>
            <a:ext cx="811212" cy="525463"/>
          </a:xfrm>
          <a:prstGeom prst="rect">
            <a:avLst/>
          </a:prstGeom>
          <a:solidFill>
            <a:srgbClr val="CCFFFF"/>
          </a:solidFill>
          <a:ln w="9525">
            <a:solidFill>
              <a:srgbClr val="808080"/>
            </a:solidFill>
            <a:miter lim="800000"/>
            <a:headEnd/>
            <a:tailEnd/>
          </a:ln>
        </p:spPr>
        <p:txBody>
          <a:bodyPr wrap="none" anchor="ctr"/>
          <a:lstStyle/>
          <a:p>
            <a:pPr algn="ctr"/>
            <a:r>
              <a:rPr lang="en-US" sz="1600"/>
              <a:t>Content</a:t>
            </a:r>
          </a:p>
          <a:p>
            <a:pPr algn="ctr"/>
            <a:r>
              <a:rPr lang="en-US" sz="1600"/>
              <a:t>Filters</a:t>
            </a:r>
          </a:p>
        </p:txBody>
      </p:sp>
      <p:sp>
        <p:nvSpPr>
          <p:cNvPr id="66581" name="Rectangle 32"/>
          <p:cNvSpPr>
            <a:spLocks noChangeArrowheads="1"/>
          </p:cNvSpPr>
          <p:nvPr/>
        </p:nvSpPr>
        <p:spPr bwMode="auto">
          <a:xfrm>
            <a:off x="5432425" y="4349750"/>
            <a:ext cx="811213" cy="525463"/>
          </a:xfrm>
          <a:prstGeom prst="rect">
            <a:avLst/>
          </a:prstGeom>
          <a:solidFill>
            <a:srgbClr val="CCFFFF"/>
          </a:solidFill>
          <a:ln w="9525">
            <a:solidFill>
              <a:srgbClr val="808080"/>
            </a:solidFill>
            <a:miter lim="800000"/>
            <a:headEnd/>
            <a:tailEnd/>
          </a:ln>
        </p:spPr>
        <p:txBody>
          <a:bodyPr wrap="none" anchor="ctr"/>
          <a:lstStyle/>
          <a:p>
            <a:pPr algn="ctr"/>
            <a:r>
              <a:rPr lang="en-US" sz="1600"/>
              <a:t>Data</a:t>
            </a:r>
          </a:p>
          <a:p>
            <a:pPr algn="ctr"/>
            <a:r>
              <a:rPr lang="en-US" sz="1600"/>
              <a:t>Types</a:t>
            </a:r>
          </a:p>
        </p:txBody>
      </p:sp>
      <p:sp>
        <p:nvSpPr>
          <p:cNvPr id="66582" name="Rectangle 33"/>
          <p:cNvSpPr>
            <a:spLocks noChangeArrowheads="1"/>
          </p:cNvSpPr>
          <p:nvPr/>
        </p:nvSpPr>
        <p:spPr bwMode="auto">
          <a:xfrm>
            <a:off x="6329363" y="4357688"/>
            <a:ext cx="811212" cy="525462"/>
          </a:xfrm>
          <a:prstGeom prst="rect">
            <a:avLst/>
          </a:prstGeom>
          <a:solidFill>
            <a:srgbClr val="CCFFFF"/>
          </a:solidFill>
          <a:ln w="9525">
            <a:solidFill>
              <a:srgbClr val="808080"/>
            </a:solidFill>
            <a:miter lim="800000"/>
            <a:headEnd/>
            <a:tailEnd/>
          </a:ln>
        </p:spPr>
        <p:txBody>
          <a:bodyPr wrap="none" anchor="ctr"/>
          <a:lstStyle/>
          <a:p>
            <a:pPr algn="ctr"/>
            <a:r>
              <a:rPr lang="en-US" sz="1600"/>
              <a:t>Active</a:t>
            </a:r>
          </a:p>
          <a:p>
            <a:pPr algn="ctr"/>
            <a:r>
              <a:rPr lang="en-US" sz="1600"/>
              <a:t>Content</a:t>
            </a:r>
          </a:p>
        </p:txBody>
      </p:sp>
      <p:grpSp>
        <p:nvGrpSpPr>
          <p:cNvPr id="66583" name="Group 34"/>
          <p:cNvGrpSpPr>
            <a:grpSpLocks/>
          </p:cNvGrpSpPr>
          <p:nvPr/>
        </p:nvGrpSpPr>
        <p:grpSpPr bwMode="auto">
          <a:xfrm>
            <a:off x="7388225" y="3543300"/>
            <a:ext cx="1522413" cy="855663"/>
            <a:chOff x="4693" y="3073"/>
            <a:chExt cx="959" cy="539"/>
          </a:xfrm>
        </p:grpSpPr>
        <p:sp>
          <p:nvSpPr>
            <p:cNvPr id="66588" name="AutoShape 35"/>
            <p:cNvSpPr>
              <a:spLocks noChangeArrowheads="1"/>
            </p:cNvSpPr>
            <p:nvPr/>
          </p:nvSpPr>
          <p:spPr bwMode="auto">
            <a:xfrm>
              <a:off x="4872" y="3073"/>
              <a:ext cx="548" cy="434"/>
            </a:xfrm>
            <a:prstGeom prst="can">
              <a:avLst>
                <a:gd name="adj" fmla="val 25000"/>
              </a:avLst>
            </a:prstGeom>
            <a:solidFill>
              <a:srgbClr val="CC99FF"/>
            </a:solidFill>
            <a:ln w="9525">
              <a:solidFill>
                <a:srgbClr val="808080"/>
              </a:solidFill>
              <a:round/>
              <a:headEnd/>
              <a:tailEnd/>
            </a:ln>
          </p:spPr>
          <p:txBody>
            <a:bodyPr wrap="none" anchor="ctr"/>
            <a:lstStyle/>
            <a:p>
              <a:endParaRPr lang="en-US"/>
            </a:p>
          </p:txBody>
        </p:sp>
        <p:sp>
          <p:nvSpPr>
            <p:cNvPr id="66589" name="AutoShape 36"/>
            <p:cNvSpPr>
              <a:spLocks noChangeArrowheads="1"/>
            </p:cNvSpPr>
            <p:nvPr/>
          </p:nvSpPr>
          <p:spPr bwMode="auto">
            <a:xfrm>
              <a:off x="4962" y="3367"/>
              <a:ext cx="690" cy="238"/>
            </a:xfrm>
            <a:prstGeom prst="cube">
              <a:avLst>
                <a:gd name="adj" fmla="val 25000"/>
              </a:avLst>
            </a:prstGeom>
            <a:solidFill>
              <a:srgbClr val="CC99FF"/>
            </a:solidFill>
            <a:ln w="9525">
              <a:solidFill>
                <a:srgbClr val="808080"/>
              </a:solidFill>
              <a:miter lim="800000"/>
              <a:headEnd/>
              <a:tailEnd/>
            </a:ln>
          </p:spPr>
          <p:txBody>
            <a:bodyPr wrap="none" anchor="ctr"/>
            <a:lstStyle/>
            <a:p>
              <a:endParaRPr lang="en-US"/>
            </a:p>
          </p:txBody>
        </p:sp>
        <p:sp>
          <p:nvSpPr>
            <p:cNvPr id="66590" name="Line 37"/>
            <p:cNvSpPr>
              <a:spLocks noChangeShapeType="1"/>
            </p:cNvSpPr>
            <p:nvPr/>
          </p:nvSpPr>
          <p:spPr bwMode="auto">
            <a:xfrm>
              <a:off x="4693" y="3300"/>
              <a:ext cx="178" cy="0"/>
            </a:xfrm>
            <a:prstGeom prst="line">
              <a:avLst/>
            </a:prstGeom>
            <a:noFill/>
            <a:ln w="25400">
              <a:solidFill>
                <a:srgbClr val="808080"/>
              </a:solidFill>
              <a:round/>
              <a:headEnd/>
              <a:tailEnd/>
            </a:ln>
          </p:spPr>
          <p:txBody>
            <a:bodyPr/>
            <a:lstStyle/>
            <a:p>
              <a:endParaRPr lang="en-US"/>
            </a:p>
          </p:txBody>
        </p:sp>
        <p:sp>
          <p:nvSpPr>
            <p:cNvPr id="66591" name="Text Box 38"/>
            <p:cNvSpPr txBox="1">
              <a:spLocks noChangeArrowheads="1"/>
            </p:cNvSpPr>
            <p:nvPr/>
          </p:nvSpPr>
          <p:spPr bwMode="auto">
            <a:xfrm>
              <a:off x="4981" y="3420"/>
              <a:ext cx="582" cy="192"/>
            </a:xfrm>
            <a:prstGeom prst="rect">
              <a:avLst/>
            </a:prstGeom>
            <a:noFill/>
            <a:ln w="9525">
              <a:noFill/>
              <a:miter lim="800000"/>
              <a:headEnd/>
              <a:tailEnd/>
            </a:ln>
          </p:spPr>
          <p:txBody>
            <a:bodyPr wrap="none">
              <a:spAutoFit/>
            </a:bodyPr>
            <a:lstStyle/>
            <a:p>
              <a:r>
                <a:rPr lang="en-US" sz="1400" b="1"/>
                <a:t>Reporter</a:t>
              </a:r>
            </a:p>
          </p:txBody>
        </p:sp>
        <p:sp>
          <p:nvSpPr>
            <p:cNvPr id="66592" name="Text Box 39"/>
            <p:cNvSpPr txBox="1">
              <a:spLocks noChangeArrowheads="1"/>
            </p:cNvSpPr>
            <p:nvPr/>
          </p:nvSpPr>
          <p:spPr bwMode="auto">
            <a:xfrm>
              <a:off x="4875" y="3185"/>
              <a:ext cx="539" cy="173"/>
            </a:xfrm>
            <a:prstGeom prst="rect">
              <a:avLst/>
            </a:prstGeom>
            <a:noFill/>
            <a:ln w="9525">
              <a:noFill/>
              <a:miter lim="800000"/>
              <a:headEnd/>
              <a:tailEnd/>
            </a:ln>
          </p:spPr>
          <p:txBody>
            <a:bodyPr wrap="none">
              <a:spAutoFit/>
            </a:bodyPr>
            <a:lstStyle/>
            <a:p>
              <a:r>
                <a:rPr lang="en-US" sz="1200" b="1">
                  <a:solidFill>
                    <a:srgbClr val="808080"/>
                  </a:solidFill>
                </a:rPr>
                <a:t>Log Files</a:t>
              </a:r>
            </a:p>
          </p:txBody>
        </p:sp>
      </p:grpSp>
      <p:sp>
        <p:nvSpPr>
          <p:cNvPr id="66584" name="Rectangle 40"/>
          <p:cNvSpPr>
            <a:spLocks noChangeArrowheads="1"/>
          </p:cNvSpPr>
          <p:nvPr/>
        </p:nvSpPr>
        <p:spPr bwMode="auto">
          <a:xfrm>
            <a:off x="2146300" y="3619500"/>
            <a:ext cx="1633538" cy="525463"/>
          </a:xfrm>
          <a:prstGeom prst="rect">
            <a:avLst/>
          </a:prstGeom>
          <a:solidFill>
            <a:srgbClr val="FF99CC"/>
          </a:solidFill>
          <a:ln w="9525">
            <a:solidFill>
              <a:srgbClr val="808080"/>
            </a:solidFill>
            <a:miter lim="800000"/>
            <a:headEnd/>
            <a:tailEnd/>
          </a:ln>
        </p:spPr>
        <p:txBody>
          <a:bodyPr wrap="none" anchor="ctr"/>
          <a:lstStyle/>
          <a:p>
            <a:pPr algn="ctr"/>
            <a:r>
              <a:rPr lang="en-US" sz="1600"/>
              <a:t>Object</a:t>
            </a:r>
          </a:p>
          <a:p>
            <a:pPr algn="ctr"/>
            <a:r>
              <a:rPr lang="en-US" sz="1600"/>
              <a:t>Cache</a:t>
            </a:r>
          </a:p>
        </p:txBody>
      </p:sp>
      <p:sp>
        <p:nvSpPr>
          <p:cNvPr id="66585" name="Rectangle 41"/>
          <p:cNvSpPr>
            <a:spLocks noChangeArrowheads="1"/>
          </p:cNvSpPr>
          <p:nvPr/>
        </p:nvSpPr>
        <p:spPr bwMode="auto">
          <a:xfrm>
            <a:off x="3865563" y="3616325"/>
            <a:ext cx="1633537" cy="525463"/>
          </a:xfrm>
          <a:prstGeom prst="rect">
            <a:avLst/>
          </a:prstGeom>
          <a:solidFill>
            <a:srgbClr val="FF99CC"/>
          </a:solidFill>
          <a:ln w="9525">
            <a:solidFill>
              <a:srgbClr val="808080"/>
            </a:solidFill>
            <a:miter lim="800000"/>
            <a:headEnd/>
            <a:tailEnd/>
          </a:ln>
        </p:spPr>
        <p:txBody>
          <a:bodyPr wrap="none" anchor="ctr"/>
          <a:lstStyle/>
          <a:p>
            <a:pPr algn="ctr"/>
            <a:r>
              <a:rPr lang="en-US" sz="1600"/>
              <a:t>Bandwidth</a:t>
            </a:r>
          </a:p>
          <a:p>
            <a:pPr algn="ctr"/>
            <a:r>
              <a:rPr lang="en-US" sz="1600"/>
              <a:t>Management</a:t>
            </a:r>
          </a:p>
        </p:txBody>
      </p:sp>
      <p:sp>
        <p:nvSpPr>
          <p:cNvPr id="66586" name="Rectangle 42"/>
          <p:cNvSpPr>
            <a:spLocks noChangeArrowheads="1"/>
          </p:cNvSpPr>
          <p:nvPr/>
        </p:nvSpPr>
        <p:spPr bwMode="auto">
          <a:xfrm>
            <a:off x="5584825" y="3624263"/>
            <a:ext cx="1633538" cy="525462"/>
          </a:xfrm>
          <a:prstGeom prst="rect">
            <a:avLst/>
          </a:prstGeom>
          <a:solidFill>
            <a:srgbClr val="FF99CC"/>
          </a:solidFill>
          <a:ln w="9525">
            <a:solidFill>
              <a:srgbClr val="808080"/>
            </a:solidFill>
            <a:miter lim="800000"/>
            <a:headEnd/>
            <a:tailEnd/>
          </a:ln>
        </p:spPr>
        <p:txBody>
          <a:bodyPr wrap="none" anchor="ctr"/>
          <a:lstStyle/>
          <a:p>
            <a:pPr algn="ctr"/>
            <a:r>
              <a:rPr lang="en-US" sz="1600"/>
              <a:t>Protocol</a:t>
            </a:r>
          </a:p>
          <a:p>
            <a:pPr algn="ctr"/>
            <a:r>
              <a:rPr lang="en-US" sz="1600"/>
              <a:t>Optimization</a:t>
            </a:r>
          </a:p>
        </p:txBody>
      </p:sp>
      <p:sp>
        <p:nvSpPr>
          <p:cNvPr id="66587" name="Text Box 43"/>
          <p:cNvSpPr txBox="1">
            <a:spLocks noChangeArrowheads="1"/>
          </p:cNvSpPr>
          <p:nvPr/>
        </p:nvSpPr>
        <p:spPr bwMode="auto">
          <a:xfrm>
            <a:off x="5167313" y="6216650"/>
            <a:ext cx="609600" cy="304800"/>
          </a:xfrm>
          <a:prstGeom prst="rect">
            <a:avLst/>
          </a:prstGeom>
          <a:noFill/>
          <a:ln w="9525">
            <a:noFill/>
            <a:miter lim="800000"/>
            <a:headEnd/>
            <a:tailEnd/>
          </a:ln>
        </p:spPr>
        <p:txBody>
          <a:bodyPr wrap="none">
            <a:spAutoFit/>
          </a:bodyPr>
          <a:lstStyle/>
          <a:p>
            <a:r>
              <a:rPr lang="en-US" sz="1400" b="1">
                <a:solidFill>
                  <a:srgbClr val="003399"/>
                </a:solidFill>
              </a:rPr>
              <a:t>SWG</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72037">
                                            <p:txEl>
                                              <p:pRg st="0" end="0"/>
                                            </p:txEl>
                                          </p:spTgt>
                                        </p:tgtEl>
                                        <p:attrNameLst>
                                          <p:attrName>style.visibility</p:attrName>
                                        </p:attrNameLst>
                                      </p:cBhvr>
                                      <p:to>
                                        <p:strVal val="visible"/>
                                      </p:to>
                                    </p:set>
                                    <p:animEffect transition="in" filter="wipe(up)">
                                      <p:cBhvr>
                                        <p:cTn id="7" dur="500"/>
                                        <p:tgtEl>
                                          <p:spTgt spid="172037">
                                            <p:txEl>
                                              <p:pRg st="0" end="0"/>
                                            </p:txEl>
                                          </p:spTgt>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72037">
                                            <p:txEl>
                                              <p:pRg st="1" end="1"/>
                                            </p:txEl>
                                          </p:spTgt>
                                        </p:tgtEl>
                                        <p:attrNameLst>
                                          <p:attrName>style.visibility</p:attrName>
                                        </p:attrNameLst>
                                      </p:cBhvr>
                                      <p:to>
                                        <p:strVal val="visible"/>
                                      </p:to>
                                    </p:set>
                                    <p:animEffect transition="in" filter="wipe(up)">
                                      <p:cBhvr>
                                        <p:cTn id="11" dur="500"/>
                                        <p:tgtEl>
                                          <p:spTgt spid="172037">
                                            <p:txEl>
                                              <p:pRg st="1" end="1"/>
                                            </p:txEl>
                                          </p:spTgt>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72037">
                                            <p:txEl>
                                              <p:pRg st="2" end="2"/>
                                            </p:txEl>
                                          </p:spTgt>
                                        </p:tgtEl>
                                        <p:attrNameLst>
                                          <p:attrName>style.visibility</p:attrName>
                                        </p:attrNameLst>
                                      </p:cBhvr>
                                      <p:to>
                                        <p:strVal val="visible"/>
                                      </p:to>
                                    </p:set>
                                    <p:animEffect transition="in" filter="wipe(up)">
                                      <p:cBhvr>
                                        <p:cTn id="15" dur="500"/>
                                        <p:tgtEl>
                                          <p:spTgt spid="172037">
                                            <p:txEl>
                                              <p:pRg st="2" end="2"/>
                                            </p:txEl>
                                          </p:spTgt>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172037">
                                            <p:txEl>
                                              <p:pRg st="3" end="3"/>
                                            </p:txEl>
                                          </p:spTgt>
                                        </p:tgtEl>
                                        <p:attrNameLst>
                                          <p:attrName>style.visibility</p:attrName>
                                        </p:attrNameLst>
                                      </p:cBhvr>
                                      <p:to>
                                        <p:strVal val="visible"/>
                                      </p:to>
                                    </p:set>
                                    <p:animEffect transition="in" filter="wipe(up)">
                                      <p:cBhvr>
                                        <p:cTn id="18" dur="500"/>
                                        <p:tgtEl>
                                          <p:spTgt spid="172037">
                                            <p:txEl>
                                              <p:pRg st="3" end="3"/>
                                            </p:txEl>
                                          </p:spTgt>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172037">
                                            <p:txEl>
                                              <p:pRg st="4" end="4"/>
                                            </p:txEl>
                                          </p:spTgt>
                                        </p:tgtEl>
                                        <p:attrNameLst>
                                          <p:attrName>style.visibility</p:attrName>
                                        </p:attrNameLst>
                                      </p:cBhvr>
                                      <p:to>
                                        <p:strVal val="visible"/>
                                      </p:to>
                                    </p:set>
                                    <p:animEffect transition="in" filter="wipe(up)">
                                      <p:cBhvr>
                                        <p:cTn id="22" dur="500"/>
                                        <p:tgtEl>
                                          <p:spTgt spid="172037">
                                            <p:txEl>
                                              <p:pRg st="4" end="4"/>
                                            </p:txEl>
                                          </p:spTgt>
                                        </p:tgtEl>
                                      </p:cBhvr>
                                    </p:animEffect>
                                  </p:childTnLst>
                                </p:cTn>
                              </p:par>
                            </p:childTnLst>
                          </p:cTn>
                        </p:par>
                        <p:par>
                          <p:cTn id="23" fill="hold">
                            <p:stCondLst>
                              <p:cond delay="2000"/>
                            </p:stCondLst>
                            <p:childTnLst>
                              <p:par>
                                <p:cTn id="24" presetID="22" presetClass="entr" presetSubtype="1" fill="hold" grpId="0" nodeType="afterEffect">
                                  <p:stCondLst>
                                    <p:cond delay="0"/>
                                  </p:stCondLst>
                                  <p:childTnLst>
                                    <p:set>
                                      <p:cBhvr>
                                        <p:cTn id="25" dur="1" fill="hold">
                                          <p:stCondLst>
                                            <p:cond delay="0"/>
                                          </p:stCondLst>
                                        </p:cTn>
                                        <p:tgtEl>
                                          <p:spTgt spid="172037">
                                            <p:txEl>
                                              <p:pRg st="5" end="5"/>
                                            </p:txEl>
                                          </p:spTgt>
                                        </p:tgtEl>
                                        <p:attrNameLst>
                                          <p:attrName>style.visibility</p:attrName>
                                        </p:attrNameLst>
                                      </p:cBhvr>
                                      <p:to>
                                        <p:strVal val="visible"/>
                                      </p:to>
                                    </p:set>
                                    <p:animEffect transition="in" filter="wipe(up)">
                                      <p:cBhvr>
                                        <p:cTn id="26" dur="500"/>
                                        <p:tgtEl>
                                          <p:spTgt spid="17203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037"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ChangeArrowheads="1"/>
          </p:cNvSpPr>
          <p:nvPr>
            <p:ph type="ctrTitle" idx="4294967295"/>
          </p:nvPr>
        </p:nvSpPr>
        <p:spPr>
          <a:xfrm>
            <a:off x="0" y="990600"/>
            <a:ext cx="9144000" cy="1676400"/>
          </a:xfrm>
        </p:spPr>
        <p:txBody>
          <a:bodyPr/>
          <a:lstStyle/>
          <a:p>
            <a:r>
              <a:rPr lang="en-US" sz="4000" smtClean="0"/>
              <a:t>Web Applications</a:t>
            </a:r>
          </a:p>
        </p:txBody>
      </p:sp>
      <p:sp>
        <p:nvSpPr>
          <p:cNvPr id="68610" name="Rectangle 3"/>
          <p:cNvSpPr>
            <a:spLocks noGrp="1" noChangeArrowheads="1"/>
          </p:cNvSpPr>
          <p:nvPr>
            <p:ph type="subTitle" idx="4294967295"/>
          </p:nvPr>
        </p:nvSpPr>
        <p:spPr>
          <a:xfrm>
            <a:off x="0" y="2438400"/>
            <a:ext cx="9144000" cy="609600"/>
          </a:xfrm>
        </p:spPr>
        <p:txBody>
          <a:bodyPr/>
          <a:lstStyle/>
          <a:p>
            <a:pPr marL="0" indent="0" algn="ctr">
              <a:buFontTx/>
              <a:buNone/>
            </a:pPr>
            <a:r>
              <a:rPr lang="en-US" sz="2400" b="1" smtClean="0">
                <a:solidFill>
                  <a:schemeClr val="bg1"/>
                </a:solidFill>
              </a:rPr>
              <a:t>A Change in the Times</a:t>
            </a:r>
          </a:p>
          <a:p>
            <a:pPr marL="0" indent="0" algn="ctr">
              <a:buFontTx/>
              <a:buNone/>
            </a:pPr>
            <a:r>
              <a:rPr lang="en-US" sz="2400" b="1" smtClean="0">
                <a:solidFill>
                  <a:schemeClr val="bg1"/>
                </a:solidFill>
              </a:rPr>
              <a:t>Kristen Sullivan</a:t>
            </a:r>
          </a:p>
        </p:txBody>
      </p:sp>
    </p:spTree>
  </p:cSld>
  <p:clrMapOvr>
    <a:masterClrMapping/>
  </p:clrMapOvr>
  <p:transition spd="med" advClick="0"/>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ChangeArrowheads="1"/>
          </p:cNvSpPr>
          <p:nvPr>
            <p:ph type="title" idx="4294967295"/>
          </p:nvPr>
        </p:nvSpPr>
        <p:spPr/>
        <p:txBody>
          <a:bodyPr/>
          <a:lstStyle/>
          <a:p>
            <a:r>
              <a:rPr lang="en-US" smtClean="0"/>
              <a:t>System/Data Vulnerabilities</a:t>
            </a:r>
          </a:p>
        </p:txBody>
      </p:sp>
      <p:sp>
        <p:nvSpPr>
          <p:cNvPr id="69634" name="Rectangle 3"/>
          <p:cNvSpPr>
            <a:spLocks noGrp="1" noChangeArrowheads="1"/>
          </p:cNvSpPr>
          <p:nvPr>
            <p:ph type="body" idx="4294967295"/>
          </p:nvPr>
        </p:nvSpPr>
        <p:spPr/>
        <p:txBody>
          <a:bodyPr/>
          <a:lstStyle/>
          <a:p>
            <a:pPr>
              <a:lnSpc>
                <a:spcPct val="80000"/>
              </a:lnSpc>
              <a:buFont typeface="Wingdings" pitchFamily="2" charset="2"/>
              <a:buChar char="ü"/>
            </a:pPr>
            <a:r>
              <a:rPr lang="en-US" sz="2800" smtClean="0">
                <a:latin typeface="Times New Roman" pitchFamily="18" charset="0"/>
              </a:rPr>
              <a:t>Web applications are the #1 focus of hackers:</a:t>
            </a:r>
          </a:p>
          <a:p>
            <a:pPr lvl="1">
              <a:lnSpc>
                <a:spcPct val="80000"/>
              </a:lnSpc>
              <a:buFont typeface="Wingdings" pitchFamily="2" charset="2"/>
              <a:buChar char="v"/>
            </a:pPr>
            <a:r>
              <a:rPr lang="en-US" sz="2400" smtClean="0">
                <a:latin typeface="Times New Roman" pitchFamily="18" charset="0"/>
              </a:rPr>
              <a:t>75% of attacks at Application layer (Gartner)</a:t>
            </a:r>
          </a:p>
          <a:p>
            <a:pPr lvl="1">
              <a:lnSpc>
                <a:spcPct val="80000"/>
              </a:lnSpc>
              <a:buFont typeface="Wingdings" pitchFamily="2" charset="2"/>
              <a:buChar char="v"/>
            </a:pPr>
            <a:r>
              <a:rPr lang="en-US" sz="2400" smtClean="0">
                <a:latin typeface="Times New Roman" pitchFamily="18" charset="0"/>
              </a:rPr>
              <a:t>XSS and SQL Injection are #1 and #2 reported vulnerabilities (Mitre)</a:t>
            </a:r>
          </a:p>
          <a:p>
            <a:pPr>
              <a:lnSpc>
                <a:spcPct val="80000"/>
              </a:lnSpc>
              <a:buFontTx/>
              <a:buNone/>
            </a:pPr>
            <a:endParaRPr lang="en-US" sz="2800" smtClean="0">
              <a:latin typeface="Times New Roman" pitchFamily="18" charset="0"/>
            </a:endParaRPr>
          </a:p>
          <a:p>
            <a:pPr>
              <a:lnSpc>
                <a:spcPct val="80000"/>
              </a:lnSpc>
              <a:buFont typeface="Wingdings" pitchFamily="2" charset="2"/>
              <a:buChar char="ü"/>
            </a:pPr>
            <a:r>
              <a:rPr lang="en-US" sz="2800" smtClean="0">
                <a:latin typeface="Times New Roman" pitchFamily="18" charset="0"/>
              </a:rPr>
              <a:t>Most sites are vulnerable:</a:t>
            </a:r>
          </a:p>
          <a:p>
            <a:pPr lvl="1">
              <a:lnSpc>
                <a:spcPct val="80000"/>
              </a:lnSpc>
              <a:buFont typeface="Wingdings" pitchFamily="2" charset="2"/>
              <a:buChar char="v"/>
            </a:pPr>
            <a:r>
              <a:rPr lang="en-US" sz="2400" smtClean="0">
                <a:latin typeface="Times New Roman" pitchFamily="18" charset="0"/>
              </a:rPr>
              <a:t>90% of sites are vulnerable to application attacks (Watchfire)</a:t>
            </a:r>
          </a:p>
          <a:p>
            <a:pPr lvl="1">
              <a:lnSpc>
                <a:spcPct val="80000"/>
              </a:lnSpc>
              <a:buFont typeface="Wingdings" pitchFamily="2" charset="2"/>
              <a:buChar char="v"/>
            </a:pPr>
            <a:r>
              <a:rPr lang="en-US" sz="2400" smtClean="0">
                <a:latin typeface="Times New Roman" pitchFamily="18" charset="0"/>
              </a:rPr>
              <a:t>78% percent of easily exploitable vulnerabilities affected Web applications (Symantec)</a:t>
            </a:r>
          </a:p>
          <a:p>
            <a:pPr lvl="1">
              <a:lnSpc>
                <a:spcPct val="80000"/>
              </a:lnSpc>
              <a:buFont typeface="Wingdings" pitchFamily="2" charset="2"/>
              <a:buChar char="v"/>
            </a:pPr>
            <a:r>
              <a:rPr lang="en-US" sz="2400" smtClean="0">
                <a:latin typeface="Times New Roman" pitchFamily="18" charset="0"/>
              </a:rPr>
              <a:t>80% of organizations will experience an application security incident by 2010 (Gartner)</a:t>
            </a:r>
          </a:p>
          <a:p>
            <a:pPr>
              <a:lnSpc>
                <a:spcPct val="80000"/>
              </a:lnSpc>
              <a:buFontTx/>
              <a:buNone/>
            </a:pPr>
            <a:endParaRPr lang="en-US" sz="2800" smtClean="0">
              <a:latin typeface="Times New Roman" pitchFamily="18" charset="0"/>
            </a:endParaRPr>
          </a:p>
        </p:txBody>
      </p:sp>
    </p:spTree>
  </p:cSld>
  <p:clrMapOvr>
    <a:masterClrMapping/>
  </p:clrMapOvr>
  <p:transition spd="med" advClick="0"/>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ChangeArrowheads="1"/>
          </p:cNvSpPr>
          <p:nvPr>
            <p:ph type="title" idx="4294967295"/>
          </p:nvPr>
        </p:nvSpPr>
        <p:spPr/>
        <p:txBody>
          <a:bodyPr/>
          <a:lstStyle/>
          <a:p>
            <a:r>
              <a:rPr lang="en-US" smtClean="0"/>
              <a:t>System/Data Vulnerabilities</a:t>
            </a:r>
          </a:p>
        </p:txBody>
      </p:sp>
      <p:sp>
        <p:nvSpPr>
          <p:cNvPr id="71682" name="Rectangle 3"/>
          <p:cNvSpPr>
            <a:spLocks noGrp="1" noChangeArrowheads="1"/>
          </p:cNvSpPr>
          <p:nvPr>
            <p:ph type="body" idx="4294967295"/>
          </p:nvPr>
        </p:nvSpPr>
        <p:spPr/>
        <p:txBody>
          <a:bodyPr/>
          <a:lstStyle/>
          <a:p>
            <a:pPr>
              <a:lnSpc>
                <a:spcPct val="80000"/>
              </a:lnSpc>
              <a:buFont typeface="Wingdings" pitchFamily="2" charset="2"/>
              <a:buChar char="ü"/>
            </a:pPr>
            <a:r>
              <a:rPr lang="en-US" sz="2800" smtClean="0">
                <a:latin typeface="Times New Roman" pitchFamily="18" charset="0"/>
              </a:rPr>
              <a:t>Common myths and false senses of security:</a:t>
            </a:r>
          </a:p>
          <a:p>
            <a:pPr lvl="1">
              <a:lnSpc>
                <a:spcPct val="80000"/>
              </a:lnSpc>
              <a:buFont typeface="Wingdings" pitchFamily="2" charset="2"/>
              <a:buChar char="v"/>
            </a:pPr>
            <a:r>
              <a:rPr lang="en-US" sz="2400" smtClean="0">
                <a:latin typeface="Times New Roman" pitchFamily="18" charset="0"/>
              </a:rPr>
              <a:t>"We have a firewall"</a:t>
            </a:r>
          </a:p>
          <a:p>
            <a:pPr lvl="1">
              <a:lnSpc>
                <a:spcPct val="80000"/>
              </a:lnSpc>
              <a:buFont typeface="Wingdings" pitchFamily="2" charset="2"/>
              <a:buChar char="v"/>
            </a:pPr>
            <a:r>
              <a:rPr lang="en-US" sz="2400" smtClean="0">
                <a:latin typeface="Times New Roman" pitchFamily="18" charset="0"/>
              </a:rPr>
              <a:t>"We use Network vulnerability Scanners"</a:t>
            </a:r>
          </a:p>
          <a:p>
            <a:pPr>
              <a:lnSpc>
                <a:spcPct val="80000"/>
              </a:lnSpc>
              <a:buFontTx/>
              <a:buNone/>
            </a:pPr>
            <a:endParaRPr lang="en-US" sz="2800" smtClean="0">
              <a:latin typeface="Times New Roman" pitchFamily="18" charset="0"/>
            </a:endParaRPr>
          </a:p>
          <a:p>
            <a:pPr>
              <a:lnSpc>
                <a:spcPct val="80000"/>
              </a:lnSpc>
              <a:buFont typeface="Wingdings" pitchFamily="2" charset="2"/>
              <a:buChar char="ü"/>
            </a:pPr>
            <a:r>
              <a:rPr lang="en-US" sz="2800" smtClean="0">
                <a:latin typeface="Times New Roman" pitchFamily="18" charset="0"/>
              </a:rPr>
              <a:t>The Reality: Security and Spending are Unbalanced (according to Watchfire and Gartner)</a:t>
            </a:r>
          </a:p>
          <a:p>
            <a:pPr lvl="1">
              <a:lnSpc>
                <a:spcPct val="80000"/>
              </a:lnSpc>
              <a:buFont typeface="Wingdings" pitchFamily="2" charset="2"/>
              <a:buChar char="v"/>
            </a:pPr>
            <a:r>
              <a:rPr lang="en-US" sz="2400" smtClean="0">
                <a:latin typeface="Times New Roman" pitchFamily="18" charset="0"/>
              </a:rPr>
              <a:t>75% of attacks are to the application, but only 10% of money allocated for security goes to   	protecting applications</a:t>
            </a:r>
          </a:p>
          <a:p>
            <a:pPr lvl="1">
              <a:lnSpc>
                <a:spcPct val="80000"/>
              </a:lnSpc>
              <a:buFont typeface="Wingdings" pitchFamily="2" charset="2"/>
              <a:buChar char="v"/>
            </a:pPr>
            <a:r>
              <a:rPr lang="en-US" sz="2400" smtClean="0">
                <a:latin typeface="Times New Roman" pitchFamily="18" charset="0"/>
              </a:rPr>
              <a:t>25% of attacks are to the network</a:t>
            </a:r>
          </a:p>
          <a:p>
            <a:pPr lvl="1">
              <a:lnSpc>
                <a:spcPct val="80000"/>
              </a:lnSpc>
              <a:buFont typeface="Wingdings" pitchFamily="2" charset="2"/>
              <a:buChar char="v"/>
            </a:pPr>
            <a:r>
              <a:rPr lang="en-US" sz="2400" smtClean="0">
                <a:latin typeface="Times New Roman" pitchFamily="18" charset="0"/>
              </a:rPr>
              <a:t>90% of the money allocated for security goes to protection of the network</a:t>
            </a:r>
          </a:p>
          <a:p>
            <a:pPr>
              <a:lnSpc>
                <a:spcPct val="80000"/>
              </a:lnSpc>
            </a:pPr>
            <a:endParaRPr lang="en-US" sz="2800" smtClean="0"/>
          </a:p>
        </p:txBody>
      </p:sp>
    </p:spTree>
  </p:cSld>
  <p:clrMapOvr>
    <a:masterClrMapping/>
  </p:clrMapOvr>
  <p:transition spd="med" advClick="0">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ChangeArrowheads="1"/>
          </p:cNvSpPr>
          <p:nvPr>
            <p:ph type="title" idx="4294967295"/>
          </p:nvPr>
        </p:nvSpPr>
        <p:spPr/>
        <p:txBody>
          <a:bodyPr/>
          <a:lstStyle/>
          <a:p>
            <a:r>
              <a:rPr lang="en-US" smtClean="0"/>
              <a:t>SQL Injection</a:t>
            </a:r>
          </a:p>
        </p:txBody>
      </p:sp>
      <p:sp>
        <p:nvSpPr>
          <p:cNvPr id="72706" name="Rectangle 3"/>
          <p:cNvSpPr>
            <a:spLocks noGrp="1" noChangeArrowheads="1"/>
          </p:cNvSpPr>
          <p:nvPr>
            <p:ph type="body" idx="4294967295"/>
          </p:nvPr>
        </p:nvSpPr>
        <p:spPr/>
        <p:txBody>
          <a:bodyPr/>
          <a:lstStyle/>
          <a:p>
            <a:r>
              <a:rPr lang="en-US" smtClean="0"/>
              <a:t>SQL Injection is a method of attacking a system to gain access or control over the database layer of an application. It is also categorized as the ability of user to influence SQL statements.</a:t>
            </a:r>
          </a:p>
        </p:txBody>
      </p:sp>
    </p:spTree>
  </p:cSld>
  <p:clrMapOvr>
    <a:masterClrMapping/>
  </p:clrMapOvr>
  <p:transition spd="med" advClick="0"/>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idx="4294967295"/>
          </p:nvPr>
        </p:nvSpPr>
        <p:spPr/>
        <p:txBody>
          <a:bodyPr/>
          <a:lstStyle/>
          <a:p>
            <a:r>
              <a:rPr lang="en-US" smtClean="0"/>
              <a:t>Other Examples of Injection</a:t>
            </a:r>
          </a:p>
        </p:txBody>
      </p:sp>
      <p:sp>
        <p:nvSpPr>
          <p:cNvPr id="73730" name="Rectangle 3"/>
          <p:cNvSpPr>
            <a:spLocks noGrp="1" noChangeArrowheads="1"/>
          </p:cNvSpPr>
          <p:nvPr>
            <p:ph type="body" idx="4294967295"/>
          </p:nvPr>
        </p:nvSpPr>
        <p:spPr/>
        <p:txBody>
          <a:bodyPr/>
          <a:lstStyle/>
          <a:p>
            <a:r>
              <a:rPr lang="en-US" smtClean="0"/>
              <a:t>Javascript Injection</a:t>
            </a:r>
          </a:p>
          <a:p>
            <a:r>
              <a:rPr lang="en-US" smtClean="0"/>
              <a:t>LDAP Injection</a:t>
            </a:r>
          </a:p>
          <a:p>
            <a:r>
              <a:rPr lang="en-US" smtClean="0"/>
              <a:t>HTML Injection</a:t>
            </a:r>
          </a:p>
          <a:p>
            <a:r>
              <a:rPr lang="en-US" smtClean="0"/>
              <a:t>PHP Injection</a:t>
            </a:r>
          </a:p>
          <a:p>
            <a:r>
              <a:rPr lang="en-US" smtClean="0"/>
              <a:t>Email Injection</a:t>
            </a:r>
          </a:p>
          <a:p>
            <a:endParaRPr lang="en-US" smtClean="0"/>
          </a:p>
        </p:txBody>
      </p:sp>
    </p:spTree>
  </p:cSld>
  <p:clrMapOvr>
    <a:masterClrMapping/>
  </p:clrMapOvr>
  <p:transition spd="med" advClick="0"/>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idx="4294967295"/>
          </p:nvPr>
        </p:nvSpPr>
        <p:spPr/>
        <p:txBody>
          <a:bodyPr/>
          <a:lstStyle/>
          <a:p>
            <a:r>
              <a:rPr lang="en-US" sz="2400" smtClean="0"/>
              <a:t>Cross-Site Scripting</a:t>
            </a:r>
            <a:br>
              <a:rPr lang="en-US" sz="2400" smtClean="0"/>
            </a:br>
            <a:r>
              <a:rPr lang="en-US" sz="2400" smtClean="0"/>
              <a:t>The User is the Victim</a:t>
            </a:r>
          </a:p>
        </p:txBody>
      </p:sp>
      <p:pic>
        <p:nvPicPr>
          <p:cNvPr id="74754" name="Picture 3" descr="xss_attack"/>
          <p:cNvPicPr>
            <a:picLocks noGrp="1" noChangeAspect="1" noChangeArrowheads="1"/>
          </p:cNvPicPr>
          <p:nvPr>
            <p:ph type="body" idx="4294967295"/>
          </p:nvPr>
        </p:nvPicPr>
        <p:blipFill>
          <a:blip r:embed="rId3"/>
          <a:srcRect/>
          <a:stretch>
            <a:fillRect/>
          </a:stretch>
        </p:blipFill>
        <p:spPr>
          <a:xfrm>
            <a:off x="1352550" y="1371600"/>
            <a:ext cx="6437313" cy="4572000"/>
          </a:xfrm>
        </p:spPr>
      </p:pic>
    </p:spTree>
  </p:cSld>
  <p:clrMapOvr>
    <a:masterClrMapping/>
  </p:clrMapOvr>
  <p:transition spd="med" advClick="0"/>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1" name="Picture 2" descr="MPj04118070000[1]"/>
          <p:cNvPicPr>
            <a:picLocks noChangeAspect="1" noChangeArrowheads="1"/>
          </p:cNvPicPr>
          <p:nvPr/>
        </p:nvPicPr>
        <p:blipFill>
          <a:blip r:embed="rId3"/>
          <a:srcRect/>
          <a:stretch>
            <a:fillRect/>
          </a:stretch>
        </p:blipFill>
        <p:spPr bwMode="auto">
          <a:xfrm>
            <a:off x="3276600" y="1371600"/>
            <a:ext cx="2174875" cy="3200400"/>
          </a:xfrm>
          <a:prstGeom prst="rect">
            <a:avLst/>
          </a:prstGeom>
          <a:noFill/>
          <a:ln w="9525">
            <a:noFill/>
            <a:miter lim="800000"/>
            <a:headEnd/>
            <a:tailEnd/>
          </a:ln>
        </p:spPr>
      </p:pic>
      <p:pic>
        <p:nvPicPr>
          <p:cNvPr id="76802" name="Picture 3" descr="MCj02932160000[1]"/>
          <p:cNvPicPr>
            <a:picLocks noChangeAspect="1" noChangeArrowheads="1"/>
          </p:cNvPicPr>
          <p:nvPr/>
        </p:nvPicPr>
        <p:blipFill>
          <a:blip r:embed="rId4"/>
          <a:srcRect/>
          <a:stretch>
            <a:fillRect/>
          </a:stretch>
        </p:blipFill>
        <p:spPr bwMode="auto">
          <a:xfrm>
            <a:off x="990600" y="4114800"/>
            <a:ext cx="1219200" cy="1066800"/>
          </a:xfrm>
          <a:prstGeom prst="rect">
            <a:avLst/>
          </a:prstGeom>
          <a:noFill/>
          <a:ln w="9525">
            <a:noFill/>
            <a:miter lim="800000"/>
            <a:headEnd/>
            <a:tailEnd/>
          </a:ln>
        </p:spPr>
      </p:pic>
      <p:sp>
        <p:nvSpPr>
          <p:cNvPr id="76803" name="Rectangle 4"/>
          <p:cNvSpPr>
            <a:spLocks noGrp="1" noChangeArrowheads="1"/>
          </p:cNvSpPr>
          <p:nvPr>
            <p:ph type="title" idx="4294967295"/>
          </p:nvPr>
        </p:nvSpPr>
        <p:spPr/>
        <p:txBody>
          <a:bodyPr/>
          <a:lstStyle/>
          <a:p>
            <a:r>
              <a:rPr lang="en-US" sz="2400" smtClean="0"/>
              <a:t>Cross-Site Request Forgery (CSRF)</a:t>
            </a:r>
            <a:br>
              <a:rPr lang="en-US" sz="2400" smtClean="0"/>
            </a:br>
            <a:r>
              <a:rPr lang="en-US" sz="2400" smtClean="0"/>
              <a:t>Using the User as an Accomplice</a:t>
            </a:r>
          </a:p>
        </p:txBody>
      </p:sp>
      <p:pic>
        <p:nvPicPr>
          <p:cNvPr id="76804" name="Picture 5" descr="pc"/>
          <p:cNvPicPr>
            <a:picLocks noChangeAspect="1" noChangeArrowheads="1"/>
          </p:cNvPicPr>
          <p:nvPr/>
        </p:nvPicPr>
        <p:blipFill>
          <a:blip r:embed="rId5"/>
          <a:srcRect/>
          <a:stretch>
            <a:fillRect/>
          </a:stretch>
        </p:blipFill>
        <p:spPr bwMode="auto">
          <a:xfrm>
            <a:off x="6705600" y="2362200"/>
            <a:ext cx="1085850" cy="1371600"/>
          </a:xfrm>
          <a:prstGeom prst="rect">
            <a:avLst/>
          </a:prstGeom>
          <a:noFill/>
          <a:ln w="9525">
            <a:noFill/>
            <a:miter lim="800000"/>
            <a:headEnd/>
            <a:tailEnd/>
          </a:ln>
        </p:spPr>
      </p:pic>
      <p:sp>
        <p:nvSpPr>
          <p:cNvPr id="76805" name="Line 6"/>
          <p:cNvSpPr>
            <a:spLocks noChangeShapeType="1"/>
          </p:cNvSpPr>
          <p:nvPr/>
        </p:nvSpPr>
        <p:spPr bwMode="auto">
          <a:xfrm>
            <a:off x="5638800" y="3048000"/>
            <a:ext cx="914400" cy="0"/>
          </a:xfrm>
          <a:prstGeom prst="line">
            <a:avLst/>
          </a:prstGeom>
          <a:noFill/>
          <a:ln w="9525">
            <a:solidFill>
              <a:schemeClr val="tx1"/>
            </a:solidFill>
            <a:round/>
            <a:headEnd/>
            <a:tailEnd type="triangle" w="med" len="med"/>
          </a:ln>
        </p:spPr>
        <p:txBody>
          <a:bodyPr/>
          <a:lstStyle/>
          <a:p>
            <a:endParaRPr lang="en-US"/>
          </a:p>
        </p:txBody>
      </p:sp>
      <p:sp>
        <p:nvSpPr>
          <p:cNvPr id="76806" name="Line 7"/>
          <p:cNvSpPr>
            <a:spLocks noChangeShapeType="1"/>
          </p:cNvSpPr>
          <p:nvPr/>
        </p:nvSpPr>
        <p:spPr bwMode="auto">
          <a:xfrm flipH="1">
            <a:off x="5638800" y="3276600"/>
            <a:ext cx="914400" cy="0"/>
          </a:xfrm>
          <a:prstGeom prst="line">
            <a:avLst/>
          </a:prstGeom>
          <a:noFill/>
          <a:ln w="9525">
            <a:solidFill>
              <a:schemeClr val="tx1"/>
            </a:solidFill>
            <a:round/>
            <a:headEnd/>
            <a:tailEnd type="triangle" w="med" len="med"/>
          </a:ln>
        </p:spPr>
        <p:txBody>
          <a:bodyPr/>
          <a:lstStyle/>
          <a:p>
            <a:endParaRPr lang="en-US"/>
          </a:p>
        </p:txBody>
      </p:sp>
      <p:sp>
        <p:nvSpPr>
          <p:cNvPr id="76807" name="Line 8"/>
          <p:cNvSpPr>
            <a:spLocks noChangeShapeType="1"/>
          </p:cNvSpPr>
          <p:nvPr/>
        </p:nvSpPr>
        <p:spPr bwMode="auto">
          <a:xfrm flipH="1">
            <a:off x="2133600" y="2971800"/>
            <a:ext cx="914400" cy="0"/>
          </a:xfrm>
          <a:prstGeom prst="line">
            <a:avLst/>
          </a:prstGeom>
          <a:noFill/>
          <a:ln w="9525">
            <a:solidFill>
              <a:schemeClr val="tx1"/>
            </a:solidFill>
            <a:round/>
            <a:headEnd/>
            <a:tailEnd type="triangle" w="med" len="med"/>
          </a:ln>
        </p:spPr>
        <p:txBody>
          <a:bodyPr/>
          <a:lstStyle/>
          <a:p>
            <a:endParaRPr lang="en-US"/>
          </a:p>
        </p:txBody>
      </p:sp>
      <p:sp>
        <p:nvSpPr>
          <p:cNvPr id="76808" name="Line 9"/>
          <p:cNvSpPr>
            <a:spLocks noChangeShapeType="1"/>
          </p:cNvSpPr>
          <p:nvPr/>
        </p:nvSpPr>
        <p:spPr bwMode="auto">
          <a:xfrm>
            <a:off x="2133600" y="3200400"/>
            <a:ext cx="914400" cy="0"/>
          </a:xfrm>
          <a:prstGeom prst="line">
            <a:avLst/>
          </a:prstGeom>
          <a:noFill/>
          <a:ln w="9525">
            <a:solidFill>
              <a:schemeClr val="tx1"/>
            </a:solidFill>
            <a:round/>
            <a:headEnd/>
            <a:tailEnd type="triangle" w="med" len="med"/>
          </a:ln>
        </p:spPr>
        <p:txBody>
          <a:bodyPr/>
          <a:lstStyle/>
          <a:p>
            <a:endParaRPr lang="en-US"/>
          </a:p>
        </p:txBody>
      </p:sp>
      <p:pic>
        <p:nvPicPr>
          <p:cNvPr id="76809" name="Picture 10" descr="pc"/>
          <p:cNvPicPr>
            <a:picLocks noChangeAspect="1" noChangeArrowheads="1"/>
          </p:cNvPicPr>
          <p:nvPr/>
        </p:nvPicPr>
        <p:blipFill>
          <a:blip r:embed="rId5"/>
          <a:srcRect/>
          <a:stretch>
            <a:fillRect/>
          </a:stretch>
        </p:blipFill>
        <p:spPr bwMode="auto">
          <a:xfrm>
            <a:off x="990600" y="2438400"/>
            <a:ext cx="1085850" cy="1371600"/>
          </a:xfrm>
          <a:prstGeom prst="rect">
            <a:avLst/>
          </a:prstGeom>
          <a:noFill/>
          <a:ln w="9525">
            <a:noFill/>
            <a:miter lim="800000"/>
            <a:headEnd/>
            <a:tailEnd/>
          </a:ln>
        </p:spPr>
      </p:pic>
    </p:spTree>
  </p:cSld>
  <p:clrMapOvr>
    <a:masterClrMapping/>
  </p:clrMapOvr>
  <p:transition spd="med" advClick="0"/>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ChangeArrowheads="1"/>
          </p:cNvSpPr>
          <p:nvPr/>
        </p:nvSpPr>
        <p:spPr bwMode="auto">
          <a:xfrm>
            <a:off x="0" y="1143000"/>
            <a:ext cx="9144000" cy="609600"/>
          </a:xfrm>
          <a:prstGeom prst="rect">
            <a:avLst/>
          </a:prstGeom>
          <a:noFill/>
          <a:ln w="9525">
            <a:noFill/>
            <a:miter lim="800000"/>
            <a:headEnd/>
            <a:tailEnd/>
          </a:ln>
        </p:spPr>
        <p:txBody>
          <a:bodyPr anchor="ctr"/>
          <a:lstStyle/>
          <a:p>
            <a:pPr algn="ctr" eaLnBrk="0" hangingPunct="0"/>
            <a:r>
              <a:rPr lang="en-US" sz="2400" b="1">
                <a:solidFill>
                  <a:schemeClr val="bg1"/>
                </a:solidFill>
              </a:rPr>
              <a:t>Feeling Like This Now???</a:t>
            </a:r>
          </a:p>
        </p:txBody>
      </p:sp>
      <p:pic>
        <p:nvPicPr>
          <p:cNvPr id="78850" name="Picture 3" descr="MPj04331800000[1]"/>
          <p:cNvPicPr>
            <a:picLocks noChangeAspect="1" noChangeArrowheads="1"/>
          </p:cNvPicPr>
          <p:nvPr/>
        </p:nvPicPr>
        <p:blipFill>
          <a:blip r:embed="rId2"/>
          <a:srcRect/>
          <a:stretch>
            <a:fillRect/>
          </a:stretch>
        </p:blipFill>
        <p:spPr bwMode="auto">
          <a:xfrm>
            <a:off x="1600200" y="1752600"/>
            <a:ext cx="5334000" cy="3567113"/>
          </a:xfrm>
          <a:prstGeom prst="rect">
            <a:avLst/>
          </a:prstGeom>
          <a:noFill/>
          <a:ln w="9525">
            <a:noFill/>
            <a:miter lim="800000"/>
            <a:headEnd/>
            <a:tailEnd/>
          </a:ln>
        </p:spPr>
      </p:pic>
      <p:sp>
        <p:nvSpPr>
          <p:cNvPr id="78851" name="Rectangle 4"/>
          <p:cNvSpPr>
            <a:spLocks noGrp="1" noChangeArrowheads="1"/>
          </p:cNvSpPr>
          <p:nvPr>
            <p:ph type="title" idx="4294967295"/>
          </p:nvPr>
        </p:nvSpPr>
        <p:spPr/>
        <p:txBody>
          <a:bodyPr/>
          <a:lstStyle/>
          <a:p>
            <a:r>
              <a:rPr lang="en-US" smtClean="0"/>
              <a:t>Feel like this now?</a:t>
            </a:r>
          </a:p>
        </p:txBody>
      </p:sp>
    </p:spTree>
  </p:cSld>
  <p:clrMapOvr>
    <a:masterClrMapping/>
  </p:clrMapOvr>
  <p:transition spd="med" advClick="0"/>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4"/>
          <p:cNvSpPr>
            <a:spLocks noGrp="1" noChangeArrowheads="1"/>
          </p:cNvSpPr>
          <p:nvPr>
            <p:ph type="ctrTitle" idx="4294967295"/>
          </p:nvPr>
        </p:nvSpPr>
        <p:spPr>
          <a:xfrm>
            <a:off x="685800" y="-381000"/>
            <a:ext cx="7772400" cy="1470025"/>
          </a:xfrm>
        </p:spPr>
        <p:txBody>
          <a:bodyPr/>
          <a:lstStyle/>
          <a:p>
            <a:r>
              <a:rPr lang="en-US" smtClean="0"/>
              <a:t>Finding a Balance</a:t>
            </a:r>
          </a:p>
        </p:txBody>
      </p:sp>
      <p:sp>
        <p:nvSpPr>
          <p:cNvPr id="79874" name="Rectangle 5"/>
          <p:cNvSpPr>
            <a:spLocks noGrp="1" noChangeArrowheads="1"/>
          </p:cNvSpPr>
          <p:nvPr>
            <p:ph type="subTitle" idx="4294967295"/>
          </p:nvPr>
        </p:nvSpPr>
        <p:spPr>
          <a:xfrm>
            <a:off x="1371600" y="2438400"/>
            <a:ext cx="6400800" cy="3200400"/>
          </a:xfrm>
        </p:spPr>
        <p:txBody>
          <a:bodyPr/>
          <a:lstStyle/>
          <a:p>
            <a:pPr marL="0" indent="0" algn="ctr">
              <a:buFontTx/>
              <a:buNone/>
            </a:pPr>
            <a:r>
              <a:rPr lang="en-US" smtClean="0"/>
              <a:t>It’s obviously unrealistic to assume that every vulnerability can be fixed.</a:t>
            </a:r>
          </a:p>
        </p:txBody>
      </p:sp>
    </p:spTree>
  </p:cSld>
  <p:clrMapOvr>
    <a:masterClrMapping/>
  </p:clrMapOvr>
  <p:transition spd="med" advClick="0"/>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4"/>
          <p:cNvSpPr>
            <a:spLocks noGrp="1" noChangeArrowheads="1"/>
          </p:cNvSpPr>
          <p:nvPr>
            <p:ph type="title" idx="4294967295"/>
          </p:nvPr>
        </p:nvSpPr>
        <p:spPr>
          <a:xfrm>
            <a:off x="0" y="2971800"/>
            <a:ext cx="9144000" cy="838200"/>
          </a:xfrm>
        </p:spPr>
        <p:txBody>
          <a:bodyPr/>
          <a:lstStyle/>
          <a:p>
            <a:r>
              <a:rPr lang="en-US" sz="5400" smtClean="0">
                <a:solidFill>
                  <a:schemeClr val="tx1"/>
                </a:solidFill>
              </a:rPr>
              <a:t>Some Solutions</a:t>
            </a:r>
          </a:p>
        </p:txBody>
      </p:sp>
    </p:spTree>
  </p:cSld>
  <p:clrMapOvr>
    <a:masterClrMapping/>
  </p:clrMapOvr>
  <p:transition spd="med" advClick="0"/>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ChangeArrowheads="1"/>
          </p:cNvSpPr>
          <p:nvPr>
            <p:ph type="title" idx="4294967295"/>
          </p:nvPr>
        </p:nvSpPr>
        <p:spPr/>
        <p:txBody>
          <a:bodyPr/>
          <a:lstStyle/>
          <a:p>
            <a:r>
              <a:rPr lang="en-US" smtClean="0"/>
              <a:t>INPUT VALIDATION</a:t>
            </a:r>
          </a:p>
        </p:txBody>
      </p:sp>
      <p:sp>
        <p:nvSpPr>
          <p:cNvPr id="81922" name="Rectangle 3"/>
          <p:cNvSpPr>
            <a:spLocks noGrp="1" noChangeArrowheads="1"/>
          </p:cNvSpPr>
          <p:nvPr>
            <p:ph type="body" idx="4294967295"/>
          </p:nvPr>
        </p:nvSpPr>
        <p:spPr>
          <a:xfrm>
            <a:off x="381000" y="914400"/>
            <a:ext cx="8382000" cy="5562600"/>
          </a:xfrm>
        </p:spPr>
        <p:txBody>
          <a:bodyPr/>
          <a:lstStyle/>
          <a:p>
            <a:pPr>
              <a:lnSpc>
                <a:spcPct val="90000"/>
              </a:lnSpc>
            </a:pPr>
            <a:r>
              <a:rPr lang="en-US" smtClean="0"/>
              <a:t>Input Validation is the validation or sanitization of input data to ensure that it is safe and is not malicious.</a:t>
            </a:r>
          </a:p>
          <a:p>
            <a:pPr>
              <a:lnSpc>
                <a:spcPct val="90000"/>
              </a:lnSpc>
            </a:pPr>
            <a:r>
              <a:rPr lang="en-US" smtClean="0"/>
              <a:t>If an unexpected input occurs, abort! </a:t>
            </a:r>
          </a:p>
          <a:p>
            <a:pPr>
              <a:lnSpc>
                <a:spcPct val="90000"/>
              </a:lnSpc>
            </a:pPr>
            <a:r>
              <a:rPr lang="en-US" smtClean="0"/>
              <a:t>Input Validation is IMPERATIVE!</a:t>
            </a:r>
          </a:p>
          <a:p>
            <a:pPr>
              <a:lnSpc>
                <a:spcPct val="90000"/>
              </a:lnSpc>
            </a:pPr>
            <a:r>
              <a:rPr lang="en-US" smtClean="0"/>
              <a:t>Validate all data received from the user’s browser</a:t>
            </a:r>
          </a:p>
          <a:p>
            <a:pPr lvl="1">
              <a:lnSpc>
                <a:spcPct val="90000"/>
              </a:lnSpc>
            </a:pPr>
            <a:r>
              <a:rPr lang="en-US" smtClean="0"/>
              <a:t>Hidden form fields, check boxes, select boxes all require validation! Just because the user cannot edit the values doesn’t mean they can’t be changed.</a:t>
            </a:r>
          </a:p>
          <a:p>
            <a:pPr>
              <a:lnSpc>
                <a:spcPct val="90000"/>
              </a:lnSpc>
            </a:pPr>
            <a:endParaRPr lang="en-US" smtClean="0"/>
          </a:p>
          <a:p>
            <a:pPr>
              <a:lnSpc>
                <a:spcPct val="90000"/>
              </a:lnSpc>
            </a:pPr>
            <a:endParaRPr lang="en-US" smtClean="0"/>
          </a:p>
        </p:txBody>
      </p:sp>
    </p:spTree>
  </p:cSld>
  <p:clrMapOvr>
    <a:masterClrMapping/>
  </p:clrMapOvr>
  <p:transition spd="med" advClick="0"/>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ChangeArrowheads="1"/>
          </p:cNvSpPr>
          <p:nvPr>
            <p:ph type="title" idx="4294967295"/>
          </p:nvPr>
        </p:nvSpPr>
        <p:spPr/>
        <p:txBody>
          <a:bodyPr/>
          <a:lstStyle/>
          <a:p>
            <a:r>
              <a:rPr lang="en-US" smtClean="0"/>
              <a:t>Whitelisting vs. Blacklisting</a:t>
            </a:r>
          </a:p>
        </p:txBody>
      </p:sp>
      <p:sp>
        <p:nvSpPr>
          <p:cNvPr id="82946" name="Rectangle 3"/>
          <p:cNvSpPr>
            <a:spLocks noGrp="1" noChangeArrowheads="1"/>
          </p:cNvSpPr>
          <p:nvPr>
            <p:ph type="body" idx="4294967295"/>
          </p:nvPr>
        </p:nvSpPr>
        <p:spPr/>
        <p:txBody>
          <a:bodyPr/>
          <a:lstStyle/>
          <a:p>
            <a:r>
              <a:rPr lang="en-US" smtClean="0"/>
              <a:t>What is a Blacklist?</a:t>
            </a:r>
          </a:p>
          <a:p>
            <a:r>
              <a:rPr lang="en-US" smtClean="0"/>
              <a:t>What is a Whitelist?</a:t>
            </a:r>
          </a:p>
          <a:p>
            <a:r>
              <a:rPr lang="en-US" smtClean="0"/>
              <a:t>Which is better and why?</a:t>
            </a:r>
          </a:p>
          <a:p>
            <a:r>
              <a:rPr lang="en-US" smtClean="0"/>
              <a:t>If you are a non –believer, see </a:t>
            </a:r>
            <a:r>
              <a:rPr lang="en-US" b="1" smtClean="0"/>
              <a:t>http://ha.ckers.org/xss.html</a:t>
            </a:r>
          </a:p>
          <a:p>
            <a:pPr>
              <a:buFontTx/>
              <a:buNone/>
            </a:pPr>
            <a:endParaRPr lang="en-US" b="1" smtClean="0"/>
          </a:p>
        </p:txBody>
      </p:sp>
    </p:spTree>
  </p:cSld>
  <p:clrMapOvr>
    <a:masterClrMapping/>
  </p:clrMapOvr>
  <p:transition spd="med" advClick="0"/>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ChangeArrowheads="1"/>
          </p:cNvSpPr>
          <p:nvPr>
            <p:ph type="title" idx="4294967295"/>
          </p:nvPr>
        </p:nvSpPr>
        <p:spPr/>
        <p:txBody>
          <a:bodyPr/>
          <a:lstStyle/>
          <a:p>
            <a:r>
              <a:rPr lang="en-US" smtClean="0"/>
              <a:t>Train, Train, Train</a:t>
            </a:r>
          </a:p>
        </p:txBody>
      </p:sp>
      <p:sp>
        <p:nvSpPr>
          <p:cNvPr id="84994" name="Rectangle 3"/>
          <p:cNvSpPr>
            <a:spLocks noGrp="1" noChangeArrowheads="1"/>
          </p:cNvSpPr>
          <p:nvPr>
            <p:ph type="body" idx="4294967295"/>
          </p:nvPr>
        </p:nvSpPr>
        <p:spPr/>
        <p:txBody>
          <a:bodyPr/>
          <a:lstStyle/>
          <a:p>
            <a:r>
              <a:rPr lang="en-US" smtClean="0"/>
              <a:t>SSL Certificates and Man-In-The-Middle attacks</a:t>
            </a:r>
          </a:p>
          <a:p>
            <a:r>
              <a:rPr lang="en-US" smtClean="0"/>
              <a:t>Surfing the web can be dangerous</a:t>
            </a:r>
          </a:p>
        </p:txBody>
      </p:sp>
    </p:spTree>
  </p:cSld>
  <p:clrMapOvr>
    <a:masterClrMapping/>
  </p:clrMapOvr>
  <p:transition spd="med" advClick="0"/>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idx="4294967295"/>
          </p:nvPr>
        </p:nvSpPr>
        <p:spPr/>
        <p:txBody>
          <a:bodyPr/>
          <a:lstStyle/>
          <a:p>
            <a:r>
              <a:rPr lang="en-US" smtClean="0"/>
              <a:t>HIPPA, IRS 1075, etc.</a:t>
            </a:r>
          </a:p>
        </p:txBody>
      </p:sp>
      <p:sp>
        <p:nvSpPr>
          <p:cNvPr id="86018" name="Rectangle 3"/>
          <p:cNvSpPr>
            <a:spLocks noGrp="1" noChangeArrowheads="1"/>
          </p:cNvSpPr>
          <p:nvPr>
            <p:ph type="body" idx="4294967295"/>
          </p:nvPr>
        </p:nvSpPr>
        <p:spPr/>
        <p:txBody>
          <a:bodyPr/>
          <a:lstStyle/>
          <a:p>
            <a:r>
              <a:rPr lang="en-US" smtClean="0"/>
              <a:t>Compliance is not just in the business rules</a:t>
            </a:r>
          </a:p>
          <a:p>
            <a:r>
              <a:rPr lang="en-US" smtClean="0"/>
              <a:t>Vulnerabilities within applications can cause an agency to fall out of compliance</a:t>
            </a:r>
          </a:p>
        </p:txBody>
      </p:sp>
    </p:spTree>
  </p:cSld>
  <p:clrMapOvr>
    <a:masterClrMapping/>
  </p:clrMapOvr>
  <p:transition spd="med" advClick="0"/>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ChangeArrowheads="1"/>
          </p:cNvSpPr>
          <p:nvPr>
            <p:ph type="title" idx="4294967295"/>
          </p:nvPr>
        </p:nvSpPr>
        <p:spPr/>
        <p:txBody>
          <a:bodyPr/>
          <a:lstStyle/>
          <a:p>
            <a:r>
              <a:rPr lang="en-US" smtClean="0"/>
              <a:t>Assess Regularly and Often </a:t>
            </a:r>
          </a:p>
        </p:txBody>
      </p:sp>
      <p:sp>
        <p:nvSpPr>
          <p:cNvPr id="87042" name="Rectangle 3"/>
          <p:cNvSpPr>
            <a:spLocks noGrp="1" noChangeArrowheads="1"/>
          </p:cNvSpPr>
          <p:nvPr>
            <p:ph type="body" idx="4294967295"/>
          </p:nvPr>
        </p:nvSpPr>
        <p:spPr/>
        <p:txBody>
          <a:bodyPr/>
          <a:lstStyle/>
          <a:p>
            <a:pPr algn="ctr">
              <a:buFontTx/>
              <a:buNone/>
            </a:pPr>
            <a:endParaRPr lang="en-US" smtClean="0"/>
          </a:p>
          <a:p>
            <a:pPr algn="ctr">
              <a:buFontTx/>
              <a:buNone/>
            </a:pPr>
            <a:endParaRPr lang="en-US" smtClean="0"/>
          </a:p>
          <a:p>
            <a:pPr algn="ctr">
              <a:buFontTx/>
              <a:buNone/>
            </a:pPr>
            <a:r>
              <a:rPr lang="en-US" sz="4000" smtClean="0"/>
              <a:t>“Instead of brushing security on, we have to bake it in.”</a:t>
            </a:r>
          </a:p>
        </p:txBody>
      </p:sp>
    </p:spTree>
  </p:cSld>
  <p:clrMapOvr>
    <a:masterClrMapping/>
  </p:clrMapOvr>
  <p:transition spd="med" advClick="0"/>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ChangeArrowheads="1"/>
          </p:cNvSpPr>
          <p:nvPr/>
        </p:nvSpPr>
        <p:spPr bwMode="auto">
          <a:xfrm flipH="1">
            <a:off x="0" y="914400"/>
            <a:ext cx="9144000" cy="5105400"/>
          </a:xfrm>
          <a:prstGeom prst="rect">
            <a:avLst/>
          </a:prstGeom>
          <a:gradFill rotWithShape="1">
            <a:gsLst>
              <a:gs pos="0">
                <a:srgbClr val="6C96C4">
                  <a:alpha val="57999"/>
                </a:srgbClr>
              </a:gs>
              <a:gs pos="100000">
                <a:srgbClr val="FFFFFF">
                  <a:alpha val="59000"/>
                </a:srgbClr>
              </a:gs>
            </a:gsLst>
            <a:lin ang="5400000" scaled="1"/>
          </a:gradFill>
          <a:ln w="9525">
            <a:miter lim="800000"/>
            <a:headEnd/>
            <a:tailEnd/>
          </a:ln>
          <a:scene3d>
            <a:camera prst="legacyObliqueTopRight"/>
            <a:lightRig rig="legacyFlat3" dir="b"/>
          </a:scene3d>
          <a:sp3d extrusionH="49200" prstMaterial="legacyMatte">
            <a:bevelT w="13500" h="13500" prst="angle"/>
            <a:bevelB w="13500" h="13500" prst="angle"/>
            <a:extrusionClr>
              <a:srgbClr val="6C96C4"/>
            </a:extrusionClr>
          </a:sp3d>
        </p:spPr>
        <p:txBody>
          <a:bodyPr wrap="none" tIns="18000" anchor="ctr">
            <a:flatTx/>
          </a:bodyPr>
          <a:lstStyle/>
          <a:p>
            <a:pPr algn="ctr"/>
            <a:endParaRPr lang="en-US" sz="1800" b="1">
              <a:solidFill>
                <a:srgbClr val="FF0000"/>
              </a:solidFill>
            </a:endParaRPr>
          </a:p>
        </p:txBody>
      </p:sp>
      <p:sp>
        <p:nvSpPr>
          <p:cNvPr id="89090" name="Rectangle 3"/>
          <p:cNvSpPr>
            <a:spLocks noGrp="1" noChangeArrowheads="1"/>
          </p:cNvSpPr>
          <p:nvPr>
            <p:ph type="title" idx="4294967295"/>
          </p:nvPr>
        </p:nvSpPr>
        <p:spPr/>
        <p:txBody>
          <a:bodyPr/>
          <a:lstStyle/>
          <a:p>
            <a:r>
              <a:rPr lang="en-US" smtClean="0"/>
              <a:t>Resources </a:t>
            </a:r>
          </a:p>
        </p:txBody>
      </p:sp>
      <p:sp>
        <p:nvSpPr>
          <p:cNvPr id="89091" name="Rectangle 4"/>
          <p:cNvSpPr>
            <a:spLocks noGrp="1" noChangeArrowheads="1"/>
          </p:cNvSpPr>
          <p:nvPr>
            <p:ph type="body" sz="half" idx="4294967295"/>
          </p:nvPr>
        </p:nvSpPr>
        <p:spPr>
          <a:xfrm>
            <a:off x="381000" y="1371600"/>
            <a:ext cx="4114800" cy="4572000"/>
          </a:xfrm>
        </p:spPr>
        <p:txBody>
          <a:bodyPr/>
          <a:lstStyle/>
          <a:p>
            <a:r>
              <a:rPr lang="en-US" sz="2800" b="1" smtClean="0"/>
              <a:t>www.gartner.com</a:t>
            </a:r>
          </a:p>
          <a:p>
            <a:r>
              <a:rPr lang="en-US" sz="2800" b="1" smtClean="0"/>
              <a:t>www.mitre.org</a:t>
            </a:r>
          </a:p>
          <a:p>
            <a:r>
              <a:rPr lang="en-US" sz="2800" b="1" smtClean="0"/>
              <a:t>www.watchfire.com</a:t>
            </a:r>
          </a:p>
          <a:p>
            <a:r>
              <a:rPr lang="en-US" sz="2800" b="1" smtClean="0"/>
              <a:t>www.symantec.com</a:t>
            </a:r>
          </a:p>
          <a:p>
            <a:r>
              <a:rPr lang="en-US" sz="2800" b="1" smtClean="0"/>
              <a:t>www.fbi.gov</a:t>
            </a:r>
          </a:p>
          <a:p>
            <a:r>
              <a:rPr lang="en-US" sz="2800" b="1" smtClean="0"/>
              <a:t>www.f-secure.com</a:t>
            </a:r>
          </a:p>
          <a:p>
            <a:r>
              <a:rPr lang="en-US" sz="2800" b="1" smtClean="0"/>
              <a:t>www.nctimes.com</a:t>
            </a:r>
          </a:p>
          <a:p>
            <a:endParaRPr lang="en-US" sz="2800" b="1" smtClean="0"/>
          </a:p>
          <a:p>
            <a:endParaRPr lang="en-US" sz="2800" smtClean="0"/>
          </a:p>
          <a:p>
            <a:endParaRPr lang="en-US" sz="2800" smtClean="0"/>
          </a:p>
          <a:p>
            <a:endParaRPr lang="en-US" sz="2800" smtClean="0"/>
          </a:p>
        </p:txBody>
      </p:sp>
      <p:sp>
        <p:nvSpPr>
          <p:cNvPr id="89092" name="Rectangle 5"/>
          <p:cNvSpPr>
            <a:spLocks noGrp="1" noChangeArrowheads="1"/>
          </p:cNvSpPr>
          <p:nvPr>
            <p:ph type="body" sz="half" idx="4294967295"/>
          </p:nvPr>
        </p:nvSpPr>
        <p:spPr>
          <a:xfrm>
            <a:off x="4648200" y="1371600"/>
            <a:ext cx="4114800" cy="4572000"/>
          </a:xfrm>
        </p:spPr>
        <p:txBody>
          <a:bodyPr/>
          <a:lstStyle/>
          <a:p>
            <a:r>
              <a:rPr lang="en-US" sz="2800" b="1" smtClean="0"/>
              <a:t>www.theage.com.au</a:t>
            </a:r>
          </a:p>
          <a:p>
            <a:r>
              <a:rPr lang="en-US" sz="2800" b="1" smtClean="0"/>
              <a:t>www.wired.com</a:t>
            </a:r>
          </a:p>
          <a:p>
            <a:endParaRPr lang="en-US" sz="2800" b="1" smtClean="0"/>
          </a:p>
        </p:txBody>
      </p:sp>
      <p:sp>
        <p:nvSpPr>
          <p:cNvPr id="89093" name="Text Box 6"/>
          <p:cNvSpPr txBox="1">
            <a:spLocks noChangeArrowheads="1"/>
          </p:cNvSpPr>
          <p:nvPr/>
        </p:nvSpPr>
        <p:spPr bwMode="auto">
          <a:xfrm>
            <a:off x="1066800" y="152400"/>
            <a:ext cx="7010400" cy="641350"/>
          </a:xfrm>
          <a:prstGeom prst="rect">
            <a:avLst/>
          </a:prstGeom>
          <a:noFill/>
          <a:ln w="9525">
            <a:noFill/>
            <a:miter lim="800000"/>
            <a:headEnd/>
            <a:tailEnd/>
          </a:ln>
        </p:spPr>
        <p:txBody>
          <a:bodyPr>
            <a:spAutoFit/>
          </a:bodyPr>
          <a:lstStyle/>
          <a:p>
            <a:pPr>
              <a:spcBef>
                <a:spcPct val="50000"/>
              </a:spcBef>
            </a:pPr>
            <a:endParaRPr lang="en-US"/>
          </a:p>
        </p:txBody>
      </p:sp>
    </p:spTree>
  </p:cSld>
  <p:clrMapOvr>
    <a:masterClrMapping/>
  </p:clrMapOvr>
  <p:transition spd="med" advClick="0"/>
  <p:timing>
    <p:tnLst>
      <p:par>
        <p:cTn id="1" dur="indefinite" restart="never" nodeType="tmRoot"/>
      </p:par>
    </p:tnLst>
  </p:timing>
</p:sld>
</file>

<file path=ppt/theme/theme1.xml><?xml version="1.0" encoding="utf-8"?>
<a:theme xmlns:a="http://schemas.openxmlformats.org/drawingml/2006/main" name="1_KyUS-Template">
  <a:themeElements>
    <a:clrScheme name="1_KyUS-Templat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KyUS-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KyUS-Templat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KyUS-Templat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KyUS-Templat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KyUS-Templat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KyUS-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KyUS-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KyUS-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14867</TotalTime>
  <Words>3456</Words>
  <Application>Microsoft PowerPoint</Application>
  <PresentationFormat>On-screen Show (4:3)</PresentationFormat>
  <Paragraphs>406</Paragraphs>
  <Slides>48</Slides>
  <Notes>25</Notes>
  <HiddenSlides>0</HiddenSlides>
  <MMClips>0</MMClips>
  <ScaleCrop>false</ScaleCrop>
  <HeadingPairs>
    <vt:vector size="8" baseType="variant">
      <vt:variant>
        <vt:lpstr>Fonts Used</vt:lpstr>
      </vt:variant>
      <vt:variant>
        <vt:i4>3</vt:i4>
      </vt:variant>
      <vt:variant>
        <vt:lpstr>Design Template</vt:lpstr>
      </vt:variant>
      <vt:variant>
        <vt:i4>13</vt:i4>
      </vt:variant>
      <vt:variant>
        <vt:lpstr>Slide Titles</vt:lpstr>
      </vt:variant>
      <vt:variant>
        <vt:i4>48</vt:i4>
      </vt:variant>
      <vt:variant>
        <vt:lpstr>Custom Shows</vt:lpstr>
      </vt:variant>
      <vt:variant>
        <vt:i4>1</vt:i4>
      </vt:variant>
    </vt:vector>
  </HeadingPairs>
  <TitlesOfParts>
    <vt:vector size="65" baseType="lpstr">
      <vt:lpstr>Arial</vt:lpstr>
      <vt:lpstr>Times New Roman</vt:lpstr>
      <vt:lpstr>Wingdings</vt:lpstr>
      <vt:lpstr>1_KyUS-Template</vt:lpstr>
      <vt:lpstr>1_KyUS-Template</vt:lpstr>
      <vt:lpstr>1_KyUS-Template</vt:lpstr>
      <vt:lpstr>1_KyUS-Template</vt:lpstr>
      <vt:lpstr>1_KyUS-Template</vt:lpstr>
      <vt:lpstr>1_KyUS-Template</vt:lpstr>
      <vt:lpstr>1_KyUS-Template</vt:lpstr>
      <vt:lpstr>1_KyUS-Template</vt:lpstr>
      <vt:lpstr>1_KyUS-Template</vt:lpstr>
      <vt:lpstr>1_KyUS-Template</vt:lpstr>
      <vt:lpstr>1_KyUS-Template</vt:lpstr>
      <vt:lpstr>1_KyUS-Template</vt:lpstr>
      <vt:lpstr>1_KyUS-Template</vt:lpstr>
      <vt:lpstr>Information Security Threats</vt:lpstr>
      <vt:lpstr>Slide 2</vt:lpstr>
      <vt:lpstr>Slide 3</vt:lpstr>
      <vt:lpstr>Hacker fun….</vt:lpstr>
      <vt:lpstr>“What’s my computer saying to me?”</vt:lpstr>
      <vt:lpstr>Here’s what he saw on his screen…</vt:lpstr>
      <vt:lpstr>Slide 7</vt:lpstr>
      <vt:lpstr>Slide 8</vt:lpstr>
      <vt:lpstr>Slide 9</vt:lpstr>
      <vt:lpstr>Slide 10</vt:lpstr>
      <vt:lpstr>Slide 11</vt:lpstr>
      <vt:lpstr>Slide 12</vt:lpstr>
      <vt:lpstr>Slide 13</vt:lpstr>
      <vt:lpstr>Slide 14</vt:lpstr>
      <vt:lpstr>Slide 15</vt:lpstr>
      <vt:lpstr>Slide 16</vt:lpstr>
      <vt:lpstr>Charles King Blue Coat Systems</vt:lpstr>
      <vt:lpstr>Secure Web Gateway 1.0 </vt:lpstr>
      <vt:lpstr>An Enterprise Without Boundaries</vt:lpstr>
      <vt:lpstr>Internet Economic Drivers</vt:lpstr>
      <vt:lpstr>Then IT Gets Worse – Web 2.0</vt:lpstr>
      <vt:lpstr>Attack Vector Shift </vt:lpstr>
      <vt:lpstr>Web 2.0 – Security Perspective</vt:lpstr>
      <vt:lpstr>Your Web 2.0 Security Profile</vt:lpstr>
      <vt:lpstr>Your Web 2.0 Business Profile</vt:lpstr>
      <vt:lpstr>New Role for URL Filtering</vt:lpstr>
      <vt:lpstr>Threat Detection Role Changes</vt:lpstr>
      <vt:lpstr>SPAM Reputation Ratings</vt:lpstr>
      <vt:lpstr>Web Application Firewalls</vt:lpstr>
      <vt:lpstr>SWG Request Controls - Outbound</vt:lpstr>
      <vt:lpstr>SWG Request Controls - Inbound</vt:lpstr>
      <vt:lpstr>SWG Request Controls - All</vt:lpstr>
      <vt:lpstr>Web Applications</vt:lpstr>
      <vt:lpstr>System/Data Vulnerabilities</vt:lpstr>
      <vt:lpstr>System/Data Vulnerabilities</vt:lpstr>
      <vt:lpstr>SQL Injection</vt:lpstr>
      <vt:lpstr>Other Examples of Injection</vt:lpstr>
      <vt:lpstr>Cross-Site Scripting The User is the Victim</vt:lpstr>
      <vt:lpstr>Cross-Site Request Forgery (CSRF) Using the User as an Accomplice</vt:lpstr>
      <vt:lpstr>Feel like this now?</vt:lpstr>
      <vt:lpstr>Finding a Balance</vt:lpstr>
      <vt:lpstr>Some Solutions</vt:lpstr>
      <vt:lpstr>INPUT VALIDATION</vt:lpstr>
      <vt:lpstr>Whitelisting vs. Blacklisting</vt:lpstr>
      <vt:lpstr>Train, Train, Train</vt:lpstr>
      <vt:lpstr>HIPPA, IRS 1075, etc.</vt:lpstr>
      <vt:lpstr>Assess Regularly and Often </vt:lpstr>
      <vt:lpstr>Resources </vt:lpstr>
      <vt:lpstr>Criminal Loop</vt:lpstr>
    </vt:vector>
  </TitlesOfParts>
  <Company>GOT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Tempo Program</dc:title>
  <dc:creator>A satisfied Microsoft Office User</dc:creator>
  <cp:lastModifiedBy>kswatzyna</cp:lastModifiedBy>
  <cp:revision>1025</cp:revision>
  <dcterms:created xsi:type="dcterms:W3CDTF">2005-04-06T12:52:28Z</dcterms:created>
  <dcterms:modified xsi:type="dcterms:W3CDTF">2008-04-23T11:32:25Z</dcterms:modified>
</cp:coreProperties>
</file>